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3" r:id="rId64"/>
    <p:sldId id="284" r:id="rId65"/>
    <p:sldId id="285" r:id="rId66"/>
    <p:sldId id="286"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ios Extended" charset="1" panose="02000505040000020004"/>
      <p:regular r:id="rId10"/>
    </p:embeddedFont>
    <p:embeddedFont>
      <p:font typeface="Helios Extended Bold" charset="1" panose="02000805050000020004"/>
      <p:regular r:id="rId11"/>
    </p:embeddedFont>
    <p:embeddedFont>
      <p:font typeface="Helios Extended Italics" charset="1" panose="02000505000000090004"/>
      <p:regular r:id="rId12"/>
    </p:embeddedFont>
    <p:embeddedFont>
      <p:font typeface="Helios Extended Bold Italics" charset="1" panose="020008050000000900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Heebo" charset="1" panose="00000500000000000000"/>
      <p:regular r:id="rId20"/>
    </p:embeddedFont>
    <p:embeddedFont>
      <p:font typeface="Heebo Bold" charset="1" panose="00000800000000000000"/>
      <p:regular r:id="rId21"/>
    </p:embeddedFont>
    <p:embeddedFont>
      <p:font typeface="Heebo Thin" charset="1" panose="00000300000000000000"/>
      <p:regular r:id="rId22"/>
    </p:embeddedFont>
    <p:embeddedFont>
      <p:font typeface="Heebo Light" charset="1" panose="00000400000000000000"/>
      <p:regular r:id="rId23"/>
    </p:embeddedFont>
    <p:embeddedFont>
      <p:font typeface="Heebo Medium" charset="1" panose="00000600000000000000"/>
      <p:regular r:id="rId24"/>
    </p:embeddedFont>
    <p:embeddedFont>
      <p:font typeface="Heebo Ultra-Bold" charset="1" panose="00000900000000000000"/>
      <p:regular r:id="rId25"/>
    </p:embeddedFont>
    <p:embeddedFont>
      <p:font typeface="Heebo Heavy" charset="1" panose="00000A00000000000000"/>
      <p:regular r:id="rId26"/>
    </p:embeddedFont>
    <p:embeddedFont>
      <p:font typeface="Lato" charset="1" panose="020F0502020204030203"/>
      <p:regular r:id="rId27"/>
    </p:embeddedFont>
    <p:embeddedFont>
      <p:font typeface="Lato Bold" charset="1" panose="020F0502020204030203"/>
      <p:regular r:id="rId28"/>
    </p:embeddedFont>
    <p:embeddedFont>
      <p:font typeface="Lato Italics" charset="1" panose="020F0502020204030203"/>
      <p:regular r:id="rId29"/>
    </p:embeddedFont>
    <p:embeddedFont>
      <p:font typeface="Lato Bold Italics" charset="1" panose="020F0502020204030203"/>
      <p:regular r:id="rId30"/>
    </p:embeddedFont>
    <p:embeddedFont>
      <p:font typeface="Lato Thin" charset="1" panose="020F0502020204030203"/>
      <p:regular r:id="rId31"/>
    </p:embeddedFont>
    <p:embeddedFont>
      <p:font typeface="Lato Thin Italics" charset="1" panose="020F0502020204030203"/>
      <p:regular r:id="rId32"/>
    </p:embeddedFont>
    <p:embeddedFont>
      <p:font typeface="Lato Light" charset="1" panose="020F0502020204030203"/>
      <p:regular r:id="rId33"/>
    </p:embeddedFont>
    <p:embeddedFont>
      <p:font typeface="Lato Light Italics" charset="1" panose="020F0502020204030203"/>
      <p:regular r:id="rId34"/>
    </p:embeddedFont>
    <p:embeddedFont>
      <p:font typeface="Lato Heavy" charset="1" panose="020F0502020204030203"/>
      <p:regular r:id="rId35"/>
    </p:embeddedFont>
    <p:embeddedFont>
      <p:font typeface="Lato Heavy Italics" charset="1" panose="020F05020202040302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61" Target="slides/slide25.xml" Type="http://schemas.openxmlformats.org/officeDocument/2006/relationships/slide"/><Relationship Id="rId62" Target="slides/slide26.xml" Type="http://schemas.openxmlformats.org/officeDocument/2006/relationships/slide"/><Relationship Id="rId63" Target="slides/slide27.xml" Type="http://schemas.openxmlformats.org/officeDocument/2006/relationships/slide"/><Relationship Id="rId64" Target="slides/slide28.xml" Type="http://schemas.openxmlformats.org/officeDocument/2006/relationships/slide"/><Relationship Id="rId65" Target="slides/slide29.xml" Type="http://schemas.openxmlformats.org/officeDocument/2006/relationships/slide"/><Relationship Id="rId66" Target="slides/slide30.xml" Type="http://schemas.openxmlformats.org/officeDocument/2006/relationships/slide"/><Relationship Id="rId67" Target="slides/slide3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44078" y="1326430"/>
            <a:ext cx="21203378" cy="7634140"/>
            <a:chOff x="0" y="0"/>
            <a:chExt cx="1128752" cy="406400"/>
          </a:xfrm>
        </p:grpSpPr>
        <p:sp>
          <p:nvSpPr>
            <p:cNvPr name="Freeform 3" id="3"/>
            <p:cNvSpPr/>
            <p:nvPr/>
          </p:nvSpPr>
          <p:spPr>
            <a:xfrm flipH="false" flipV="false" rot="0">
              <a:off x="0" y="0"/>
              <a:ext cx="1128752" cy="406400"/>
            </a:xfrm>
            <a:custGeom>
              <a:avLst/>
              <a:gdLst/>
              <a:ahLst/>
              <a:cxnLst/>
              <a:rect r="r" b="b" t="t" l="l"/>
              <a:pathLst>
                <a:path h="406400" w="1128752">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1128752"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900981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010810" y="1028700"/>
            <a:ext cx="248490" cy="2484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2958126" y="2630805"/>
            <a:ext cx="12371749" cy="2162175"/>
          </a:xfrm>
          <a:prstGeom prst="rect">
            <a:avLst/>
          </a:prstGeom>
        </p:spPr>
        <p:txBody>
          <a:bodyPr anchor="t" rtlCol="false" tIns="0" lIns="0" bIns="0" rIns="0">
            <a:spAutoFit/>
          </a:bodyPr>
          <a:lstStyle/>
          <a:p>
            <a:pPr algn="ctr" marL="0" indent="0" lvl="0">
              <a:lnSpc>
                <a:spcPts val="8400"/>
              </a:lnSpc>
            </a:pPr>
            <a:r>
              <a:rPr lang="en-US" sz="6000" spc="300">
                <a:solidFill>
                  <a:srgbClr val="000000"/>
                </a:solidFill>
                <a:latin typeface="Helios Extended Bold"/>
              </a:rPr>
              <a:t>FINAL YEAR B.TECH PROJECT</a:t>
            </a:r>
          </a:p>
        </p:txBody>
      </p:sp>
      <p:sp>
        <p:nvSpPr>
          <p:cNvPr name="TextBox 12" id="12"/>
          <p:cNvSpPr txBox="true"/>
          <p:nvPr/>
        </p:nvSpPr>
        <p:spPr>
          <a:xfrm rot="0">
            <a:off x="2958126" y="6255258"/>
            <a:ext cx="12371749" cy="1189355"/>
          </a:xfrm>
          <a:prstGeom prst="rect">
            <a:avLst/>
          </a:prstGeom>
        </p:spPr>
        <p:txBody>
          <a:bodyPr anchor="t" rtlCol="false" tIns="0" lIns="0" bIns="0" rIns="0">
            <a:spAutoFit/>
          </a:bodyPr>
          <a:lstStyle/>
          <a:p>
            <a:pPr algn="ctr">
              <a:lnSpc>
                <a:spcPts val="3219"/>
              </a:lnSpc>
            </a:pPr>
            <a:r>
              <a:rPr lang="en-US" sz="2299" spc="229">
                <a:solidFill>
                  <a:srgbClr val="000000"/>
                </a:solidFill>
                <a:latin typeface="Heebo Bold"/>
              </a:rPr>
              <a:t>ASHISH RANJAN</a:t>
            </a:r>
          </a:p>
          <a:p>
            <a:pPr algn="ctr">
              <a:lnSpc>
                <a:spcPts val="3219"/>
              </a:lnSpc>
            </a:pPr>
            <a:r>
              <a:rPr lang="en-US" sz="2299" spc="229">
                <a:solidFill>
                  <a:srgbClr val="000000"/>
                </a:solidFill>
                <a:latin typeface="Heebo Bold"/>
              </a:rPr>
              <a:t>SOURAV KUMAR MANDAL</a:t>
            </a:r>
          </a:p>
          <a:p>
            <a:pPr algn="ctr" marL="0" indent="0" lvl="0">
              <a:lnSpc>
                <a:spcPts val="3219"/>
              </a:lnSpc>
            </a:pPr>
            <a:r>
              <a:rPr lang="en-US" sz="2299" spc="229">
                <a:solidFill>
                  <a:srgbClr val="000000"/>
                </a:solidFill>
                <a:latin typeface="Heebo Bold"/>
              </a:rPr>
              <a:t>SUPERVISOR: PROF. SUBINDU KUMAR</a:t>
            </a:r>
          </a:p>
        </p:txBody>
      </p:sp>
      <p:sp>
        <p:nvSpPr>
          <p:cNvPr name="TextBox 13" id="13"/>
          <p:cNvSpPr txBox="true"/>
          <p:nvPr/>
        </p:nvSpPr>
        <p:spPr>
          <a:xfrm rot="0">
            <a:off x="2958126" y="1605856"/>
            <a:ext cx="12371749" cy="405765"/>
          </a:xfrm>
          <a:prstGeom prst="rect">
            <a:avLst/>
          </a:prstGeom>
        </p:spPr>
        <p:txBody>
          <a:bodyPr anchor="t" rtlCol="false" tIns="0" lIns="0" bIns="0" rIns="0">
            <a:spAutoFit/>
          </a:bodyPr>
          <a:lstStyle/>
          <a:p>
            <a:pPr algn="ctr" marL="0" indent="0" lvl="0">
              <a:lnSpc>
                <a:spcPts val="3359"/>
              </a:lnSpc>
              <a:spcBef>
                <a:spcPct val="0"/>
              </a:spcBef>
            </a:pPr>
            <a:r>
              <a:rPr lang="en-US" sz="2399" spc="239">
                <a:solidFill>
                  <a:srgbClr val="000000"/>
                </a:solidFill>
                <a:latin typeface="Lato"/>
              </a:rPr>
              <a:t>Indian Institute of Technology (ISM) , Dhanbad</a:t>
            </a:r>
          </a:p>
        </p:txBody>
      </p:sp>
      <p:sp>
        <p:nvSpPr>
          <p:cNvPr name="TextBox 14" id="14"/>
          <p:cNvSpPr txBox="true"/>
          <p:nvPr/>
        </p:nvSpPr>
        <p:spPr>
          <a:xfrm rot="0">
            <a:off x="3037284" y="4869180"/>
            <a:ext cx="12213431" cy="821055"/>
          </a:xfrm>
          <a:prstGeom prst="rect">
            <a:avLst/>
          </a:prstGeom>
        </p:spPr>
        <p:txBody>
          <a:bodyPr anchor="t" rtlCol="false" tIns="0" lIns="0" bIns="0" rIns="0">
            <a:spAutoFit/>
          </a:bodyPr>
          <a:lstStyle/>
          <a:p>
            <a:pPr algn="ctr">
              <a:lnSpc>
                <a:spcPts val="6719"/>
              </a:lnSpc>
              <a:spcBef>
                <a:spcPct val="0"/>
              </a:spcBef>
            </a:pPr>
            <a:r>
              <a:rPr lang="en-US" sz="4800" spc="480" u="sng">
                <a:solidFill>
                  <a:srgbClr val="000000"/>
                </a:solidFill>
                <a:latin typeface="Lato Bold"/>
              </a:rPr>
              <a:t>Absorption Spectra of Quantum Dots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50043" y="0"/>
            <a:ext cx="0" cy="3768928"/>
          </a:xfrm>
          <a:prstGeom prst="line">
            <a:avLst/>
          </a:prstGeom>
          <a:ln cap="flat" w="57150">
            <a:solidFill>
              <a:srgbClr val="4E6E81"/>
            </a:solidFill>
            <a:prstDash val="sysDash"/>
            <a:headEnd type="none" len="sm" w="sm"/>
            <a:tailEnd type="none" len="sm" w="sm"/>
          </a:ln>
        </p:spPr>
      </p:sp>
      <p:grpSp>
        <p:nvGrpSpPr>
          <p:cNvPr name="Group 3" id="3"/>
          <p:cNvGrpSpPr/>
          <p:nvPr/>
        </p:nvGrpSpPr>
        <p:grpSpPr>
          <a:xfrm rot="0">
            <a:off x="17010810" y="9258300"/>
            <a:ext cx="248490" cy="2484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3666665" y="1452562"/>
            <a:ext cx="6166793" cy="6323566"/>
          </a:xfrm>
          <a:custGeom>
            <a:avLst/>
            <a:gdLst/>
            <a:ahLst/>
            <a:cxnLst/>
            <a:rect r="r" b="b" t="t" l="l"/>
            <a:pathLst>
              <a:path h="6323566" w="6166793">
                <a:moveTo>
                  <a:pt x="0" y="0"/>
                </a:moveTo>
                <a:lnTo>
                  <a:pt x="6166794" y="0"/>
                </a:lnTo>
                <a:lnTo>
                  <a:pt x="6166794" y="6323566"/>
                </a:lnTo>
                <a:lnTo>
                  <a:pt x="0" y="6323566"/>
                </a:lnTo>
                <a:lnTo>
                  <a:pt x="0" y="0"/>
                </a:lnTo>
                <a:close/>
              </a:path>
            </a:pathLst>
          </a:custGeom>
          <a:blipFill>
            <a:blip r:embed="rId2"/>
            <a:stretch>
              <a:fillRect l="0" t="0" r="0" b="-4625"/>
            </a:stretch>
          </a:blipFill>
        </p:spPr>
      </p:sp>
      <p:sp>
        <p:nvSpPr>
          <p:cNvPr name="TextBox 7" id="7"/>
          <p:cNvSpPr txBox="true"/>
          <p:nvPr/>
        </p:nvSpPr>
        <p:spPr>
          <a:xfrm rot="0">
            <a:off x="793893" y="238125"/>
            <a:ext cx="17178749" cy="698500"/>
          </a:xfrm>
          <a:prstGeom prst="rect">
            <a:avLst/>
          </a:prstGeom>
        </p:spPr>
        <p:txBody>
          <a:bodyPr anchor="t" rtlCol="false" tIns="0" lIns="0" bIns="0" rIns="0">
            <a:spAutoFit/>
          </a:bodyPr>
          <a:lstStyle/>
          <a:p>
            <a:pPr algn="l" marL="0" indent="0" lvl="0">
              <a:lnSpc>
                <a:spcPts val="5599"/>
              </a:lnSpc>
            </a:pPr>
            <a:r>
              <a:rPr lang="en-US" sz="3999" spc="199" u="sng">
                <a:solidFill>
                  <a:srgbClr val="000000"/>
                </a:solidFill>
                <a:latin typeface="Helios Extended Bold"/>
              </a:rPr>
              <a:t>ENERGY BAND DIAGRAM OF FINITE QUANTUM WELL</a:t>
            </a:r>
          </a:p>
        </p:txBody>
      </p:sp>
      <p:sp>
        <p:nvSpPr>
          <p:cNvPr name="TextBox 8" id="8"/>
          <p:cNvSpPr txBox="true"/>
          <p:nvPr/>
        </p:nvSpPr>
        <p:spPr>
          <a:xfrm rot="0">
            <a:off x="249484" y="8242853"/>
            <a:ext cx="17009816" cy="86042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rPr>
              <a:t>The figure  shows a finite well size of a InAs-GaAs Quantum dot system. This doesn’t have an infinite barrier compared to a hypothetical situation.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50043" y="0"/>
            <a:ext cx="0" cy="3768928"/>
          </a:xfrm>
          <a:prstGeom prst="line">
            <a:avLst/>
          </a:prstGeom>
          <a:ln cap="flat" w="57150">
            <a:solidFill>
              <a:srgbClr val="4E6E81"/>
            </a:solidFill>
            <a:prstDash val="sysDash"/>
            <a:headEnd type="none" len="sm" w="sm"/>
            <a:tailEnd type="none" len="sm" w="sm"/>
          </a:ln>
        </p:spPr>
      </p:sp>
      <p:grpSp>
        <p:nvGrpSpPr>
          <p:cNvPr name="Group 3" id="3"/>
          <p:cNvGrpSpPr/>
          <p:nvPr/>
        </p:nvGrpSpPr>
        <p:grpSpPr>
          <a:xfrm rot="0">
            <a:off x="17010810" y="9258300"/>
            <a:ext cx="248490" cy="2484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105867" y="1407998"/>
            <a:ext cx="6407539" cy="6407539"/>
          </a:xfrm>
          <a:custGeom>
            <a:avLst/>
            <a:gdLst/>
            <a:ahLst/>
            <a:cxnLst/>
            <a:rect r="r" b="b" t="t" l="l"/>
            <a:pathLst>
              <a:path h="6407539" w="6407539">
                <a:moveTo>
                  <a:pt x="0" y="0"/>
                </a:moveTo>
                <a:lnTo>
                  <a:pt x="6407539" y="0"/>
                </a:lnTo>
                <a:lnTo>
                  <a:pt x="6407539" y="6407539"/>
                </a:lnTo>
                <a:lnTo>
                  <a:pt x="0" y="6407539"/>
                </a:lnTo>
                <a:lnTo>
                  <a:pt x="0" y="0"/>
                </a:lnTo>
                <a:close/>
              </a:path>
            </a:pathLst>
          </a:custGeom>
          <a:blipFill>
            <a:blip r:embed="rId2"/>
            <a:stretch>
              <a:fillRect l="-149266" t="0" r="0" b="0"/>
            </a:stretch>
          </a:blipFill>
        </p:spPr>
      </p:sp>
      <p:sp>
        <p:nvSpPr>
          <p:cNvPr name="TextBox 7" id="7"/>
          <p:cNvSpPr txBox="true"/>
          <p:nvPr/>
        </p:nvSpPr>
        <p:spPr>
          <a:xfrm rot="0">
            <a:off x="8037281" y="1616617"/>
            <a:ext cx="9222019" cy="6129841"/>
          </a:xfrm>
          <a:prstGeom prst="rect">
            <a:avLst/>
          </a:prstGeom>
        </p:spPr>
        <p:txBody>
          <a:bodyPr anchor="t" rtlCol="false" tIns="0" lIns="0" bIns="0" rIns="0">
            <a:spAutoFit/>
          </a:bodyPr>
          <a:lstStyle/>
          <a:p>
            <a:pPr algn="just">
              <a:lnSpc>
                <a:spcPts val="6134"/>
              </a:lnSpc>
            </a:pPr>
            <a:r>
              <a:rPr lang="en-US" sz="3833" spc="383">
                <a:solidFill>
                  <a:srgbClr val="000000"/>
                </a:solidFill>
                <a:latin typeface="Lato"/>
              </a:rPr>
              <a:t>A photon with energy less than the band gap of InAs cannot excite an electron from valence band to the conduction band.As there is a finite barrier, transitions above transitions are not probable.</a:t>
            </a:r>
          </a:p>
          <a:p>
            <a:pPr algn="just" marL="0" indent="0" lvl="0">
              <a:lnSpc>
                <a:spcPts val="6134"/>
              </a:lnSpc>
            </a:pPr>
            <a:r>
              <a:rPr lang="en-US" sz="3833" spc="383">
                <a:solidFill>
                  <a:srgbClr val="000000"/>
                </a:solidFill>
                <a:latin typeface="Lato"/>
              </a:rPr>
              <a:t>There are only limited no of bands where transitions can occur.</a:t>
            </a:r>
          </a:p>
        </p:txBody>
      </p:sp>
      <p:sp>
        <p:nvSpPr>
          <p:cNvPr name="TextBox 8" id="8"/>
          <p:cNvSpPr txBox="true"/>
          <p:nvPr/>
        </p:nvSpPr>
        <p:spPr>
          <a:xfrm rot="0">
            <a:off x="324777" y="8548155"/>
            <a:ext cx="15976648" cy="1028701"/>
          </a:xfrm>
          <a:prstGeom prst="rect">
            <a:avLst/>
          </a:prstGeom>
        </p:spPr>
        <p:txBody>
          <a:bodyPr anchor="t" rtlCol="false" tIns="0" lIns="0" bIns="0" rIns="0">
            <a:spAutoFit/>
          </a:bodyPr>
          <a:lstStyle/>
          <a:p>
            <a:pPr algn="ctr">
              <a:lnSpc>
                <a:spcPts val="4199"/>
              </a:lnSpc>
              <a:spcBef>
                <a:spcPct val="0"/>
              </a:spcBef>
            </a:pPr>
            <a:r>
              <a:rPr lang="en-US" sz="2999" spc="299" u="sng">
                <a:solidFill>
                  <a:srgbClr val="000000"/>
                </a:solidFill>
                <a:latin typeface="Lato"/>
              </a:rPr>
              <a:t>The figure shows a finite well size of a InAs-GaAs Quantum dot system. The yellow lines show different possible transitions. </a:t>
            </a:r>
          </a:p>
        </p:txBody>
      </p:sp>
      <p:sp>
        <p:nvSpPr>
          <p:cNvPr name="TextBox 9" id="9"/>
          <p:cNvSpPr txBox="true"/>
          <p:nvPr/>
        </p:nvSpPr>
        <p:spPr>
          <a:xfrm rot="0">
            <a:off x="2350201" y="356234"/>
            <a:ext cx="13871642" cy="795022"/>
          </a:xfrm>
          <a:prstGeom prst="rect">
            <a:avLst/>
          </a:prstGeom>
        </p:spPr>
        <p:txBody>
          <a:bodyPr anchor="t" rtlCol="false" tIns="0" lIns="0" bIns="0" rIns="0">
            <a:spAutoFit/>
          </a:bodyPr>
          <a:lstStyle/>
          <a:p>
            <a:pPr algn="ctr">
              <a:lnSpc>
                <a:spcPts val="6579"/>
              </a:lnSpc>
              <a:spcBef>
                <a:spcPct val="0"/>
              </a:spcBef>
            </a:pPr>
            <a:r>
              <a:rPr lang="en-US" sz="4699" spc="469" u="sng">
                <a:solidFill>
                  <a:srgbClr val="000000"/>
                </a:solidFill>
                <a:latin typeface="Lato Bold"/>
              </a:rPr>
              <a:t>Transitions in Finite Quantum Well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7785" y="389685"/>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8521344" y="1397851"/>
            <a:ext cx="9766656" cy="8673689"/>
          </a:xfrm>
          <a:custGeom>
            <a:avLst/>
            <a:gdLst/>
            <a:ahLst/>
            <a:cxnLst/>
            <a:rect r="r" b="b" t="t" l="l"/>
            <a:pathLst>
              <a:path h="8673689" w="9766656">
                <a:moveTo>
                  <a:pt x="0" y="0"/>
                </a:moveTo>
                <a:lnTo>
                  <a:pt x="9766656" y="0"/>
                </a:lnTo>
                <a:lnTo>
                  <a:pt x="9766656" y="8673689"/>
                </a:lnTo>
                <a:lnTo>
                  <a:pt x="0" y="8673689"/>
                </a:lnTo>
                <a:lnTo>
                  <a:pt x="0" y="0"/>
                </a:lnTo>
                <a:close/>
              </a:path>
            </a:pathLst>
          </a:custGeom>
          <a:blipFill>
            <a:blip r:embed="rId2"/>
            <a:stretch>
              <a:fillRect l="0" t="-429" r="0" b="-429"/>
            </a:stretch>
          </a:blipFill>
        </p:spPr>
      </p:sp>
      <p:sp>
        <p:nvSpPr>
          <p:cNvPr name="Freeform 6" id="6"/>
          <p:cNvSpPr/>
          <p:nvPr/>
        </p:nvSpPr>
        <p:spPr>
          <a:xfrm flipH="false" flipV="false" rot="0">
            <a:off x="427785" y="1397851"/>
            <a:ext cx="7588414" cy="8438657"/>
          </a:xfrm>
          <a:custGeom>
            <a:avLst/>
            <a:gdLst/>
            <a:ahLst/>
            <a:cxnLst/>
            <a:rect r="r" b="b" t="t" l="l"/>
            <a:pathLst>
              <a:path h="8438657" w="7588414">
                <a:moveTo>
                  <a:pt x="0" y="0"/>
                </a:moveTo>
                <a:lnTo>
                  <a:pt x="7588414" y="0"/>
                </a:lnTo>
                <a:lnTo>
                  <a:pt x="7588414" y="8438656"/>
                </a:lnTo>
                <a:lnTo>
                  <a:pt x="0" y="8438656"/>
                </a:lnTo>
                <a:lnTo>
                  <a:pt x="0" y="0"/>
                </a:lnTo>
                <a:close/>
              </a:path>
            </a:pathLst>
          </a:custGeom>
          <a:blipFill>
            <a:blip r:embed="rId3"/>
            <a:stretch>
              <a:fillRect l="0" t="0" r="0" b="0"/>
            </a:stretch>
          </a:blipFill>
        </p:spPr>
      </p:sp>
      <p:sp>
        <p:nvSpPr>
          <p:cNvPr name="TextBox 7" id="7"/>
          <p:cNvSpPr txBox="true"/>
          <p:nvPr/>
        </p:nvSpPr>
        <p:spPr>
          <a:xfrm rot="0">
            <a:off x="0" y="456780"/>
            <a:ext cx="18590294" cy="941070"/>
          </a:xfrm>
          <a:prstGeom prst="rect">
            <a:avLst/>
          </a:prstGeom>
        </p:spPr>
        <p:txBody>
          <a:bodyPr anchor="t" rtlCol="false" tIns="0" lIns="0" bIns="0" rIns="0">
            <a:spAutoFit/>
          </a:bodyPr>
          <a:lstStyle/>
          <a:p>
            <a:pPr algn="ctr">
              <a:lnSpc>
                <a:spcPts val="3779"/>
              </a:lnSpc>
              <a:spcBef>
                <a:spcPct val="0"/>
              </a:spcBef>
            </a:pPr>
            <a:r>
              <a:rPr lang="en-US" sz="2699" spc="269" u="sng">
                <a:solidFill>
                  <a:srgbClr val="000000"/>
                </a:solidFill>
                <a:latin typeface="Lato Bold"/>
              </a:rPr>
              <a:t>FORMULAS OR EXPRESSIONS USED DURING PLOTTING OF ABSORPTION SPECTRA AND    LINEWIDTHS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7785" y="389685"/>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35999">
            <a:off x="9494917" y="3067463"/>
            <a:ext cx="6289724" cy="1069711"/>
          </a:xfrm>
          <a:custGeom>
            <a:avLst/>
            <a:gdLst/>
            <a:ahLst/>
            <a:cxnLst/>
            <a:rect r="r" b="b" t="t" l="l"/>
            <a:pathLst>
              <a:path h="1069711" w="6289724">
                <a:moveTo>
                  <a:pt x="0" y="65758"/>
                </a:moveTo>
                <a:lnTo>
                  <a:pt x="6279210" y="0"/>
                </a:lnTo>
                <a:lnTo>
                  <a:pt x="6289724" y="1003953"/>
                </a:lnTo>
                <a:lnTo>
                  <a:pt x="10514" y="1069711"/>
                </a:lnTo>
                <a:lnTo>
                  <a:pt x="0" y="65758"/>
                </a:lnTo>
                <a:close/>
              </a:path>
            </a:pathLst>
          </a:custGeom>
          <a:blipFill>
            <a:blip r:embed="rId2"/>
            <a:stretch>
              <a:fillRect l="-102314" t="-522819" r="-368" b="0"/>
            </a:stretch>
          </a:blipFill>
        </p:spPr>
      </p:sp>
      <p:sp>
        <p:nvSpPr>
          <p:cNvPr name="Freeform 6" id="6"/>
          <p:cNvSpPr/>
          <p:nvPr/>
        </p:nvSpPr>
        <p:spPr>
          <a:xfrm flipH="false" flipV="false" rot="0">
            <a:off x="354610" y="2983524"/>
            <a:ext cx="7636915" cy="2241598"/>
          </a:xfrm>
          <a:custGeom>
            <a:avLst/>
            <a:gdLst/>
            <a:ahLst/>
            <a:cxnLst/>
            <a:rect r="r" b="b" t="t" l="l"/>
            <a:pathLst>
              <a:path h="2241598" w="7636915">
                <a:moveTo>
                  <a:pt x="0" y="0"/>
                </a:moveTo>
                <a:lnTo>
                  <a:pt x="7636915" y="0"/>
                </a:lnTo>
                <a:lnTo>
                  <a:pt x="7636915" y="2241597"/>
                </a:lnTo>
                <a:lnTo>
                  <a:pt x="0" y="2241597"/>
                </a:lnTo>
                <a:lnTo>
                  <a:pt x="0" y="0"/>
                </a:lnTo>
                <a:close/>
              </a:path>
            </a:pathLst>
          </a:custGeom>
          <a:blipFill>
            <a:blip r:embed="rId3"/>
            <a:stretch>
              <a:fillRect l="0" t="-2553" r="0" b="-2553"/>
            </a:stretch>
          </a:blipFill>
        </p:spPr>
      </p:sp>
      <p:sp>
        <p:nvSpPr>
          <p:cNvPr name="Freeform 7" id="7"/>
          <p:cNvSpPr/>
          <p:nvPr/>
        </p:nvSpPr>
        <p:spPr>
          <a:xfrm flipH="false" flipV="false" rot="0">
            <a:off x="215012" y="6446520"/>
            <a:ext cx="7776513" cy="1308336"/>
          </a:xfrm>
          <a:custGeom>
            <a:avLst/>
            <a:gdLst/>
            <a:ahLst/>
            <a:cxnLst/>
            <a:rect r="r" b="b" t="t" l="l"/>
            <a:pathLst>
              <a:path h="1308336" w="7776513">
                <a:moveTo>
                  <a:pt x="0" y="0"/>
                </a:moveTo>
                <a:lnTo>
                  <a:pt x="7776513" y="0"/>
                </a:lnTo>
                <a:lnTo>
                  <a:pt x="7776513" y="1308336"/>
                </a:lnTo>
                <a:lnTo>
                  <a:pt x="0" y="1308336"/>
                </a:lnTo>
                <a:lnTo>
                  <a:pt x="0" y="0"/>
                </a:lnTo>
                <a:close/>
              </a:path>
            </a:pathLst>
          </a:custGeom>
          <a:blipFill>
            <a:blip r:embed="rId4"/>
            <a:stretch>
              <a:fillRect l="0" t="0" r="0" b="0"/>
            </a:stretch>
          </a:blipFill>
        </p:spPr>
      </p:sp>
      <p:sp>
        <p:nvSpPr>
          <p:cNvPr name="Freeform 8" id="8"/>
          <p:cNvSpPr/>
          <p:nvPr/>
        </p:nvSpPr>
        <p:spPr>
          <a:xfrm flipH="false" flipV="false" rot="0">
            <a:off x="1477835" y="8224140"/>
            <a:ext cx="4666942" cy="1490582"/>
          </a:xfrm>
          <a:custGeom>
            <a:avLst/>
            <a:gdLst/>
            <a:ahLst/>
            <a:cxnLst/>
            <a:rect r="r" b="b" t="t" l="l"/>
            <a:pathLst>
              <a:path h="1490582" w="4666942">
                <a:moveTo>
                  <a:pt x="0" y="0"/>
                </a:moveTo>
                <a:lnTo>
                  <a:pt x="4666943" y="0"/>
                </a:lnTo>
                <a:lnTo>
                  <a:pt x="4666943" y="1490582"/>
                </a:lnTo>
                <a:lnTo>
                  <a:pt x="0" y="1490582"/>
                </a:lnTo>
                <a:lnTo>
                  <a:pt x="0" y="0"/>
                </a:lnTo>
                <a:close/>
              </a:path>
            </a:pathLst>
          </a:custGeom>
          <a:blipFill>
            <a:blip r:embed="rId5"/>
            <a:stretch>
              <a:fillRect l="0" t="0" r="0" b="0"/>
            </a:stretch>
          </a:blipFill>
        </p:spPr>
      </p:sp>
      <p:sp>
        <p:nvSpPr>
          <p:cNvPr name="Freeform 9" id="9"/>
          <p:cNvSpPr/>
          <p:nvPr/>
        </p:nvSpPr>
        <p:spPr>
          <a:xfrm flipH="false" flipV="false" rot="0">
            <a:off x="9500002" y="6538033"/>
            <a:ext cx="8076595" cy="1125310"/>
          </a:xfrm>
          <a:custGeom>
            <a:avLst/>
            <a:gdLst/>
            <a:ahLst/>
            <a:cxnLst/>
            <a:rect r="r" b="b" t="t" l="l"/>
            <a:pathLst>
              <a:path h="1125310" w="8076595">
                <a:moveTo>
                  <a:pt x="0" y="0"/>
                </a:moveTo>
                <a:lnTo>
                  <a:pt x="8076595" y="0"/>
                </a:lnTo>
                <a:lnTo>
                  <a:pt x="8076595" y="1125310"/>
                </a:lnTo>
                <a:lnTo>
                  <a:pt x="0" y="1125310"/>
                </a:lnTo>
                <a:lnTo>
                  <a:pt x="0" y="0"/>
                </a:lnTo>
                <a:close/>
              </a:path>
            </a:pathLst>
          </a:custGeom>
          <a:blipFill>
            <a:blip r:embed="rId6"/>
            <a:stretch>
              <a:fillRect l="0" t="0" r="0" b="0"/>
            </a:stretch>
          </a:blipFill>
        </p:spPr>
      </p:sp>
      <p:sp>
        <p:nvSpPr>
          <p:cNvPr name="Freeform 10" id="10"/>
          <p:cNvSpPr/>
          <p:nvPr/>
        </p:nvSpPr>
        <p:spPr>
          <a:xfrm flipH="false" flipV="false" rot="0">
            <a:off x="11269279" y="8345914"/>
            <a:ext cx="4249124" cy="1445760"/>
          </a:xfrm>
          <a:custGeom>
            <a:avLst/>
            <a:gdLst/>
            <a:ahLst/>
            <a:cxnLst/>
            <a:rect r="r" b="b" t="t" l="l"/>
            <a:pathLst>
              <a:path h="1445760" w="4249124">
                <a:moveTo>
                  <a:pt x="0" y="0"/>
                </a:moveTo>
                <a:lnTo>
                  <a:pt x="4249124" y="0"/>
                </a:lnTo>
                <a:lnTo>
                  <a:pt x="4249124" y="1445760"/>
                </a:lnTo>
                <a:lnTo>
                  <a:pt x="0" y="1445760"/>
                </a:lnTo>
                <a:lnTo>
                  <a:pt x="0" y="0"/>
                </a:lnTo>
                <a:close/>
              </a:path>
            </a:pathLst>
          </a:custGeom>
          <a:blipFill>
            <a:blip r:embed="rId7"/>
            <a:stretch>
              <a:fillRect l="0" t="0" r="0" b="0"/>
            </a:stretch>
          </a:blipFill>
        </p:spPr>
      </p:sp>
      <p:sp>
        <p:nvSpPr>
          <p:cNvPr name="TextBox 11" id="11"/>
          <p:cNvSpPr txBox="true"/>
          <p:nvPr/>
        </p:nvSpPr>
        <p:spPr>
          <a:xfrm rot="0">
            <a:off x="9788318" y="1497624"/>
            <a:ext cx="8499682" cy="1076325"/>
          </a:xfrm>
          <a:prstGeom prst="rect">
            <a:avLst/>
          </a:prstGeom>
        </p:spPr>
        <p:txBody>
          <a:bodyPr anchor="t" rtlCol="false" tIns="0" lIns="0" bIns="0" rIns="0">
            <a:spAutoFit/>
          </a:bodyPr>
          <a:lstStyle/>
          <a:p>
            <a:pPr algn="ctr" marL="0" indent="0" lvl="0">
              <a:lnSpc>
                <a:spcPts val="8400"/>
              </a:lnSpc>
            </a:pPr>
            <a:r>
              <a:rPr lang="en-US" sz="6000" spc="300" u="sng">
                <a:solidFill>
                  <a:srgbClr val="000000"/>
                </a:solidFill>
                <a:latin typeface="Helios Extended Bold"/>
              </a:rPr>
              <a:t>REAL</a:t>
            </a:r>
          </a:p>
        </p:txBody>
      </p:sp>
      <p:sp>
        <p:nvSpPr>
          <p:cNvPr name="TextBox 12" id="12"/>
          <p:cNvSpPr txBox="true"/>
          <p:nvPr/>
        </p:nvSpPr>
        <p:spPr>
          <a:xfrm rot="0">
            <a:off x="427785" y="1497624"/>
            <a:ext cx="8499682" cy="1076325"/>
          </a:xfrm>
          <a:prstGeom prst="rect">
            <a:avLst/>
          </a:prstGeom>
        </p:spPr>
        <p:txBody>
          <a:bodyPr anchor="t" rtlCol="false" tIns="0" lIns="0" bIns="0" rIns="0">
            <a:spAutoFit/>
          </a:bodyPr>
          <a:lstStyle/>
          <a:p>
            <a:pPr algn="ctr" marL="0" indent="0" lvl="0">
              <a:lnSpc>
                <a:spcPts val="8400"/>
              </a:lnSpc>
            </a:pPr>
            <a:r>
              <a:rPr lang="en-US" sz="6000" spc="300" u="sng">
                <a:solidFill>
                  <a:srgbClr val="000000"/>
                </a:solidFill>
                <a:latin typeface="Helios Extended Bold"/>
              </a:rPr>
              <a:t>IDEAL</a:t>
            </a:r>
          </a:p>
        </p:txBody>
      </p:sp>
      <p:sp>
        <p:nvSpPr>
          <p:cNvPr name="TextBox 13" id="13"/>
          <p:cNvSpPr txBox="true"/>
          <p:nvPr/>
        </p:nvSpPr>
        <p:spPr>
          <a:xfrm rot="0">
            <a:off x="0" y="5554980"/>
            <a:ext cx="7991525" cy="596901"/>
          </a:xfrm>
          <a:prstGeom prst="rect">
            <a:avLst/>
          </a:prstGeom>
        </p:spPr>
        <p:txBody>
          <a:bodyPr anchor="t" rtlCol="false" tIns="0" lIns="0" bIns="0" rIns="0">
            <a:spAutoFit/>
          </a:bodyPr>
          <a:lstStyle/>
          <a:p>
            <a:pPr algn="ctr">
              <a:lnSpc>
                <a:spcPts val="4899"/>
              </a:lnSpc>
              <a:spcBef>
                <a:spcPct val="0"/>
              </a:spcBef>
            </a:pPr>
            <a:r>
              <a:rPr lang="en-US" sz="3499" spc="349" u="sng">
                <a:solidFill>
                  <a:srgbClr val="000000"/>
                </a:solidFill>
                <a:latin typeface="Lato Bold"/>
              </a:rPr>
              <a:t>Optical absorption coefficient:-</a:t>
            </a:r>
          </a:p>
        </p:txBody>
      </p:sp>
      <p:sp>
        <p:nvSpPr>
          <p:cNvPr name="TextBox 14" id="14"/>
          <p:cNvSpPr txBox="true"/>
          <p:nvPr/>
        </p:nvSpPr>
        <p:spPr>
          <a:xfrm rot="0">
            <a:off x="10007712" y="5528364"/>
            <a:ext cx="7608293" cy="596901"/>
          </a:xfrm>
          <a:prstGeom prst="rect">
            <a:avLst/>
          </a:prstGeom>
        </p:spPr>
        <p:txBody>
          <a:bodyPr anchor="t" rtlCol="false" tIns="0" lIns="0" bIns="0" rIns="0">
            <a:spAutoFit/>
          </a:bodyPr>
          <a:lstStyle/>
          <a:p>
            <a:pPr algn="ctr">
              <a:lnSpc>
                <a:spcPts val="4899"/>
              </a:lnSpc>
              <a:spcBef>
                <a:spcPct val="0"/>
              </a:spcBef>
            </a:pPr>
            <a:r>
              <a:rPr lang="en-US" sz="3499" spc="349" u="sng">
                <a:solidFill>
                  <a:srgbClr val="000000"/>
                </a:solidFill>
                <a:latin typeface="Lato Bold"/>
              </a:rPr>
              <a:t>Optical absorption coefficient:-</a:t>
            </a:r>
          </a:p>
        </p:txBody>
      </p:sp>
      <p:sp>
        <p:nvSpPr>
          <p:cNvPr name="TextBox 15" id="15"/>
          <p:cNvSpPr txBox="true"/>
          <p:nvPr/>
        </p:nvSpPr>
        <p:spPr>
          <a:xfrm rot="0">
            <a:off x="0" y="456780"/>
            <a:ext cx="18590294" cy="941070"/>
          </a:xfrm>
          <a:prstGeom prst="rect">
            <a:avLst/>
          </a:prstGeom>
        </p:spPr>
        <p:txBody>
          <a:bodyPr anchor="t" rtlCol="false" tIns="0" lIns="0" bIns="0" rIns="0">
            <a:spAutoFit/>
          </a:bodyPr>
          <a:lstStyle/>
          <a:p>
            <a:pPr algn="ctr">
              <a:lnSpc>
                <a:spcPts val="3779"/>
              </a:lnSpc>
              <a:spcBef>
                <a:spcPct val="0"/>
              </a:spcBef>
            </a:pPr>
            <a:r>
              <a:rPr lang="en-US" sz="2699" spc="269" u="sng">
                <a:solidFill>
                  <a:srgbClr val="000000"/>
                </a:solidFill>
                <a:latin typeface="Lato Bold"/>
              </a:rPr>
              <a:t>FORMULAS OR EXPRESSIONS USED DURING PLOTTING OF ABSORPTION SPECTRA AND    LINEWIDTHS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7785" y="389685"/>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751768" y="2204728"/>
            <a:ext cx="5441796" cy="1510833"/>
          </a:xfrm>
          <a:custGeom>
            <a:avLst/>
            <a:gdLst/>
            <a:ahLst/>
            <a:cxnLst/>
            <a:rect r="r" b="b" t="t" l="l"/>
            <a:pathLst>
              <a:path h="1510833" w="5441796">
                <a:moveTo>
                  <a:pt x="0" y="0"/>
                </a:moveTo>
                <a:lnTo>
                  <a:pt x="5441796" y="0"/>
                </a:lnTo>
                <a:lnTo>
                  <a:pt x="5441796" y="1510833"/>
                </a:lnTo>
                <a:lnTo>
                  <a:pt x="0" y="1510833"/>
                </a:lnTo>
                <a:lnTo>
                  <a:pt x="0" y="0"/>
                </a:lnTo>
                <a:close/>
              </a:path>
            </a:pathLst>
          </a:custGeom>
          <a:blipFill>
            <a:blip r:embed="rId2"/>
            <a:stretch>
              <a:fillRect l="0" t="0" r="0" b="0"/>
            </a:stretch>
          </a:blipFill>
        </p:spPr>
      </p:sp>
      <p:sp>
        <p:nvSpPr>
          <p:cNvPr name="Freeform 6" id="6"/>
          <p:cNvSpPr/>
          <p:nvPr/>
        </p:nvSpPr>
        <p:spPr>
          <a:xfrm flipH="false" flipV="false" rot="0">
            <a:off x="2639633" y="4265846"/>
            <a:ext cx="6278642" cy="2015703"/>
          </a:xfrm>
          <a:custGeom>
            <a:avLst/>
            <a:gdLst/>
            <a:ahLst/>
            <a:cxnLst/>
            <a:rect r="r" b="b" t="t" l="l"/>
            <a:pathLst>
              <a:path h="2015703" w="6278642">
                <a:moveTo>
                  <a:pt x="0" y="0"/>
                </a:moveTo>
                <a:lnTo>
                  <a:pt x="6278642" y="0"/>
                </a:lnTo>
                <a:lnTo>
                  <a:pt x="6278642" y="2015703"/>
                </a:lnTo>
                <a:lnTo>
                  <a:pt x="0" y="2015703"/>
                </a:lnTo>
                <a:lnTo>
                  <a:pt x="0" y="0"/>
                </a:lnTo>
                <a:close/>
              </a:path>
            </a:pathLst>
          </a:custGeom>
          <a:blipFill>
            <a:blip r:embed="rId3"/>
            <a:stretch>
              <a:fillRect l="0" t="0" r="0" b="0"/>
            </a:stretch>
          </a:blipFill>
        </p:spPr>
      </p:sp>
      <p:sp>
        <p:nvSpPr>
          <p:cNvPr name="Freeform 7" id="7"/>
          <p:cNvSpPr/>
          <p:nvPr/>
        </p:nvSpPr>
        <p:spPr>
          <a:xfrm flipH="false" flipV="false" rot="0">
            <a:off x="9608387" y="7515737"/>
            <a:ext cx="6867750" cy="1742563"/>
          </a:xfrm>
          <a:custGeom>
            <a:avLst/>
            <a:gdLst/>
            <a:ahLst/>
            <a:cxnLst/>
            <a:rect r="r" b="b" t="t" l="l"/>
            <a:pathLst>
              <a:path h="1742563" w="6867750">
                <a:moveTo>
                  <a:pt x="0" y="0"/>
                </a:moveTo>
                <a:lnTo>
                  <a:pt x="6867750" y="0"/>
                </a:lnTo>
                <a:lnTo>
                  <a:pt x="6867750" y="1742563"/>
                </a:lnTo>
                <a:lnTo>
                  <a:pt x="0" y="1742563"/>
                </a:lnTo>
                <a:lnTo>
                  <a:pt x="0" y="0"/>
                </a:lnTo>
                <a:close/>
              </a:path>
            </a:pathLst>
          </a:custGeom>
          <a:blipFill>
            <a:blip r:embed="rId4"/>
            <a:stretch>
              <a:fillRect l="0" t="0" r="0" b="0"/>
            </a:stretch>
          </a:blipFill>
        </p:spPr>
      </p:sp>
      <p:sp>
        <p:nvSpPr>
          <p:cNvPr name="Freeform 8" id="8"/>
          <p:cNvSpPr/>
          <p:nvPr/>
        </p:nvSpPr>
        <p:spPr>
          <a:xfrm flipH="false" flipV="false" rot="0">
            <a:off x="2751768" y="7554588"/>
            <a:ext cx="4512533" cy="1703712"/>
          </a:xfrm>
          <a:custGeom>
            <a:avLst/>
            <a:gdLst/>
            <a:ahLst/>
            <a:cxnLst/>
            <a:rect r="r" b="b" t="t" l="l"/>
            <a:pathLst>
              <a:path h="1703712" w="4512533">
                <a:moveTo>
                  <a:pt x="0" y="0"/>
                </a:moveTo>
                <a:lnTo>
                  <a:pt x="4512533" y="0"/>
                </a:lnTo>
                <a:lnTo>
                  <a:pt x="4512533" y="1703712"/>
                </a:lnTo>
                <a:lnTo>
                  <a:pt x="0" y="1703712"/>
                </a:lnTo>
                <a:lnTo>
                  <a:pt x="0" y="0"/>
                </a:lnTo>
                <a:close/>
              </a:path>
            </a:pathLst>
          </a:custGeom>
          <a:blipFill>
            <a:blip r:embed="rId5"/>
            <a:stretch>
              <a:fillRect l="0" t="0" r="0" b="0"/>
            </a:stretch>
          </a:blipFill>
        </p:spPr>
      </p:sp>
      <p:sp>
        <p:nvSpPr>
          <p:cNvPr name="TextBox 9" id="9"/>
          <p:cNvSpPr txBox="true"/>
          <p:nvPr/>
        </p:nvSpPr>
        <p:spPr>
          <a:xfrm rot="0">
            <a:off x="421861" y="676275"/>
            <a:ext cx="10101609" cy="1076325"/>
          </a:xfrm>
          <a:prstGeom prst="rect">
            <a:avLst/>
          </a:prstGeom>
        </p:spPr>
        <p:txBody>
          <a:bodyPr anchor="t" rtlCol="false" tIns="0" lIns="0" bIns="0" rIns="0">
            <a:spAutoFit/>
          </a:bodyPr>
          <a:lstStyle/>
          <a:p>
            <a:pPr algn="l" marL="0" indent="0" lvl="0">
              <a:lnSpc>
                <a:spcPts val="8400"/>
              </a:lnSpc>
            </a:pPr>
            <a:r>
              <a:rPr lang="en-US" sz="6000" spc="300" u="sng">
                <a:solidFill>
                  <a:srgbClr val="000000"/>
                </a:solidFill>
                <a:latin typeface="Helios Extended Bold"/>
              </a:rPr>
              <a:t>DEFINING TERMS</a:t>
            </a:r>
          </a:p>
        </p:txBody>
      </p:sp>
      <p:sp>
        <p:nvSpPr>
          <p:cNvPr name="TextBox 10" id="10"/>
          <p:cNvSpPr txBox="true"/>
          <p:nvPr/>
        </p:nvSpPr>
        <p:spPr>
          <a:xfrm rot="0">
            <a:off x="9811968" y="2644867"/>
            <a:ext cx="6664169" cy="563881"/>
          </a:xfrm>
          <a:prstGeom prst="rect">
            <a:avLst/>
          </a:prstGeom>
        </p:spPr>
        <p:txBody>
          <a:bodyPr anchor="t" rtlCol="false" tIns="0" lIns="0" bIns="0" rIns="0">
            <a:spAutoFit/>
          </a:bodyPr>
          <a:lstStyle/>
          <a:p>
            <a:pPr algn="ctr">
              <a:lnSpc>
                <a:spcPts val="4619"/>
              </a:lnSpc>
              <a:spcBef>
                <a:spcPct val="0"/>
              </a:spcBef>
            </a:pPr>
            <a:r>
              <a:rPr lang="en-US" sz="3299" spc="329" u="sng">
                <a:solidFill>
                  <a:srgbClr val="000000"/>
                </a:solidFill>
                <a:latin typeface="Lato"/>
              </a:rPr>
              <a:t>Gaussian distribution</a:t>
            </a:r>
          </a:p>
        </p:txBody>
      </p:sp>
      <p:sp>
        <p:nvSpPr>
          <p:cNvPr name="TextBox 11" id="11"/>
          <p:cNvSpPr txBox="true"/>
          <p:nvPr/>
        </p:nvSpPr>
        <p:spPr>
          <a:xfrm rot="0">
            <a:off x="9811893" y="5516012"/>
            <a:ext cx="7349629" cy="464820"/>
          </a:xfrm>
          <a:prstGeom prst="rect">
            <a:avLst/>
          </a:prstGeom>
        </p:spPr>
        <p:txBody>
          <a:bodyPr anchor="t" rtlCol="false" tIns="0" lIns="0" bIns="0" rIns="0">
            <a:spAutoFit/>
          </a:bodyPr>
          <a:lstStyle/>
          <a:p>
            <a:pPr algn="ctr">
              <a:lnSpc>
                <a:spcPts val="3779"/>
              </a:lnSpc>
              <a:spcBef>
                <a:spcPct val="0"/>
              </a:spcBef>
            </a:pPr>
            <a:r>
              <a:rPr lang="en-US" sz="2699" spc="269" u="sng">
                <a:solidFill>
                  <a:srgbClr val="000000"/>
                </a:solidFill>
                <a:latin typeface="Lato"/>
              </a:rPr>
              <a:t>New  Equation for Gaussian distribution</a:t>
            </a:r>
          </a:p>
        </p:txBody>
      </p:sp>
      <p:sp>
        <p:nvSpPr>
          <p:cNvPr name="TextBox 12" id="12"/>
          <p:cNvSpPr txBox="true"/>
          <p:nvPr/>
        </p:nvSpPr>
        <p:spPr>
          <a:xfrm rot="0">
            <a:off x="1763804" y="6868125"/>
            <a:ext cx="5007868" cy="530861"/>
          </a:xfrm>
          <a:prstGeom prst="rect">
            <a:avLst/>
          </a:prstGeom>
        </p:spPr>
        <p:txBody>
          <a:bodyPr anchor="t" rtlCol="false" tIns="0" lIns="0" bIns="0" rIns="0">
            <a:spAutoFit/>
          </a:bodyPr>
          <a:lstStyle/>
          <a:p>
            <a:pPr algn="ctr">
              <a:lnSpc>
                <a:spcPts val="4339"/>
              </a:lnSpc>
              <a:spcBef>
                <a:spcPct val="0"/>
              </a:spcBef>
            </a:pPr>
            <a:r>
              <a:rPr lang="en-US" sz="3099" spc="309" u="sng">
                <a:solidFill>
                  <a:srgbClr val="000000"/>
                </a:solidFill>
                <a:latin typeface="Lato"/>
              </a:rPr>
              <a:t>Reduced Photon Energy</a:t>
            </a:r>
          </a:p>
        </p:txBody>
      </p:sp>
      <p:sp>
        <p:nvSpPr>
          <p:cNvPr name="TextBox 13" id="13"/>
          <p:cNvSpPr txBox="true"/>
          <p:nvPr/>
        </p:nvSpPr>
        <p:spPr>
          <a:xfrm rot="0">
            <a:off x="9144000" y="4106086"/>
            <a:ext cx="9144000" cy="860425"/>
          </a:xfrm>
          <a:prstGeom prst="rect">
            <a:avLst/>
          </a:prstGeom>
        </p:spPr>
        <p:txBody>
          <a:bodyPr anchor="t" rtlCol="false" tIns="0" lIns="0" bIns="0" rIns="0">
            <a:spAutoFit/>
          </a:bodyPr>
          <a:lstStyle/>
          <a:p>
            <a:pPr algn="ctr">
              <a:lnSpc>
                <a:spcPts val="3499"/>
              </a:lnSpc>
              <a:spcBef>
                <a:spcPct val="0"/>
              </a:spcBef>
            </a:pPr>
            <a:r>
              <a:rPr lang="en-US" sz="2499" spc="249" u="sng">
                <a:solidFill>
                  <a:srgbClr val="000000"/>
                </a:solidFill>
                <a:latin typeface="Lato"/>
              </a:rPr>
              <a:t>Relative std. deviation of dot size which is ratio of standard deviation of dotsize to average dot size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7785" y="389685"/>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896732" y="1867766"/>
            <a:ext cx="10251838" cy="3558823"/>
          </a:xfrm>
          <a:custGeom>
            <a:avLst/>
            <a:gdLst/>
            <a:ahLst/>
            <a:cxnLst/>
            <a:rect r="r" b="b" t="t" l="l"/>
            <a:pathLst>
              <a:path h="3558823" w="10251838">
                <a:moveTo>
                  <a:pt x="0" y="0"/>
                </a:moveTo>
                <a:lnTo>
                  <a:pt x="10251838" y="0"/>
                </a:lnTo>
                <a:lnTo>
                  <a:pt x="10251838" y="3558823"/>
                </a:lnTo>
                <a:lnTo>
                  <a:pt x="0" y="3558823"/>
                </a:lnTo>
                <a:lnTo>
                  <a:pt x="0" y="0"/>
                </a:lnTo>
                <a:close/>
              </a:path>
            </a:pathLst>
          </a:custGeom>
          <a:blipFill>
            <a:blip r:embed="rId2"/>
            <a:stretch>
              <a:fillRect l="0" t="0" r="0" b="0"/>
            </a:stretch>
          </a:blipFill>
        </p:spPr>
      </p:sp>
      <p:sp>
        <p:nvSpPr>
          <p:cNvPr name="Freeform 6" id="6"/>
          <p:cNvSpPr/>
          <p:nvPr/>
        </p:nvSpPr>
        <p:spPr>
          <a:xfrm flipH="false" flipV="false" rot="0">
            <a:off x="2896732" y="5832701"/>
            <a:ext cx="10348325" cy="1637023"/>
          </a:xfrm>
          <a:custGeom>
            <a:avLst/>
            <a:gdLst/>
            <a:ahLst/>
            <a:cxnLst/>
            <a:rect r="r" b="b" t="t" l="l"/>
            <a:pathLst>
              <a:path h="1637023" w="10348325">
                <a:moveTo>
                  <a:pt x="0" y="0"/>
                </a:moveTo>
                <a:lnTo>
                  <a:pt x="10348325" y="0"/>
                </a:lnTo>
                <a:lnTo>
                  <a:pt x="10348325" y="1637023"/>
                </a:lnTo>
                <a:lnTo>
                  <a:pt x="0" y="1637023"/>
                </a:lnTo>
                <a:lnTo>
                  <a:pt x="0" y="0"/>
                </a:lnTo>
                <a:close/>
              </a:path>
            </a:pathLst>
          </a:custGeom>
          <a:blipFill>
            <a:blip r:embed="rId3"/>
            <a:stretch>
              <a:fillRect l="0" t="0" r="0" b="0"/>
            </a:stretch>
          </a:blipFill>
        </p:spPr>
      </p:sp>
      <p:sp>
        <p:nvSpPr>
          <p:cNvPr name="Freeform 7" id="7"/>
          <p:cNvSpPr/>
          <p:nvPr/>
        </p:nvSpPr>
        <p:spPr>
          <a:xfrm flipH="false" flipV="false" rot="0">
            <a:off x="5979477" y="7879299"/>
            <a:ext cx="4086348" cy="1820282"/>
          </a:xfrm>
          <a:custGeom>
            <a:avLst/>
            <a:gdLst/>
            <a:ahLst/>
            <a:cxnLst/>
            <a:rect r="r" b="b" t="t" l="l"/>
            <a:pathLst>
              <a:path h="1820282" w="4086348">
                <a:moveTo>
                  <a:pt x="0" y="0"/>
                </a:moveTo>
                <a:lnTo>
                  <a:pt x="4086348" y="0"/>
                </a:lnTo>
                <a:lnTo>
                  <a:pt x="4086348" y="1820282"/>
                </a:lnTo>
                <a:lnTo>
                  <a:pt x="0" y="1820282"/>
                </a:lnTo>
                <a:lnTo>
                  <a:pt x="0" y="0"/>
                </a:lnTo>
                <a:close/>
              </a:path>
            </a:pathLst>
          </a:custGeom>
          <a:blipFill>
            <a:blip r:embed="rId4"/>
            <a:stretch>
              <a:fillRect l="0" t="0" r="0" b="0"/>
            </a:stretch>
          </a:blipFill>
        </p:spPr>
      </p:sp>
      <p:sp>
        <p:nvSpPr>
          <p:cNvPr name="TextBox 8" id="8"/>
          <p:cNvSpPr txBox="true"/>
          <p:nvPr/>
        </p:nvSpPr>
        <p:spPr>
          <a:xfrm rot="0">
            <a:off x="421861" y="676275"/>
            <a:ext cx="15633104" cy="1076325"/>
          </a:xfrm>
          <a:prstGeom prst="rect">
            <a:avLst/>
          </a:prstGeom>
        </p:spPr>
        <p:txBody>
          <a:bodyPr anchor="t" rtlCol="false" tIns="0" lIns="0" bIns="0" rIns="0">
            <a:spAutoFit/>
          </a:bodyPr>
          <a:lstStyle/>
          <a:p>
            <a:pPr algn="ctr" marL="0" indent="0" lvl="0">
              <a:lnSpc>
                <a:spcPts val="8400"/>
              </a:lnSpc>
            </a:pPr>
            <a:r>
              <a:rPr lang="en-US" sz="6000" spc="300" u="sng">
                <a:solidFill>
                  <a:srgbClr val="000000"/>
                </a:solidFill>
                <a:latin typeface="Helios Extended Bold"/>
              </a:rPr>
              <a:t>IDEAL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7785" y="389685"/>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892688" y="5143500"/>
            <a:ext cx="9612514" cy="2563337"/>
          </a:xfrm>
          <a:custGeom>
            <a:avLst/>
            <a:gdLst/>
            <a:ahLst/>
            <a:cxnLst/>
            <a:rect r="r" b="b" t="t" l="l"/>
            <a:pathLst>
              <a:path h="2563337" w="9612514">
                <a:moveTo>
                  <a:pt x="0" y="0"/>
                </a:moveTo>
                <a:lnTo>
                  <a:pt x="9612514" y="0"/>
                </a:lnTo>
                <a:lnTo>
                  <a:pt x="9612514" y="2563337"/>
                </a:lnTo>
                <a:lnTo>
                  <a:pt x="0" y="2563337"/>
                </a:lnTo>
                <a:lnTo>
                  <a:pt x="0" y="0"/>
                </a:lnTo>
                <a:close/>
              </a:path>
            </a:pathLst>
          </a:custGeom>
          <a:blipFill>
            <a:blip r:embed="rId2"/>
            <a:stretch>
              <a:fillRect l="0" t="0" r="0" b="0"/>
            </a:stretch>
          </a:blipFill>
        </p:spPr>
      </p:sp>
      <p:sp>
        <p:nvSpPr>
          <p:cNvPr name="Freeform 6" id="6"/>
          <p:cNvSpPr/>
          <p:nvPr/>
        </p:nvSpPr>
        <p:spPr>
          <a:xfrm flipH="false" flipV="false" rot="0">
            <a:off x="3212909" y="3026299"/>
            <a:ext cx="10292293" cy="1831511"/>
          </a:xfrm>
          <a:custGeom>
            <a:avLst/>
            <a:gdLst/>
            <a:ahLst/>
            <a:cxnLst/>
            <a:rect r="r" b="b" t="t" l="l"/>
            <a:pathLst>
              <a:path h="1831511" w="10292293">
                <a:moveTo>
                  <a:pt x="0" y="0"/>
                </a:moveTo>
                <a:lnTo>
                  <a:pt x="10292293" y="0"/>
                </a:lnTo>
                <a:lnTo>
                  <a:pt x="10292293" y="1831511"/>
                </a:lnTo>
                <a:lnTo>
                  <a:pt x="0" y="1831511"/>
                </a:lnTo>
                <a:lnTo>
                  <a:pt x="0" y="0"/>
                </a:lnTo>
                <a:close/>
              </a:path>
            </a:pathLst>
          </a:custGeom>
          <a:blipFill>
            <a:blip r:embed="rId3"/>
            <a:stretch>
              <a:fillRect l="0" t="0" r="0" b="0"/>
            </a:stretch>
          </a:blipFill>
        </p:spPr>
      </p:sp>
      <p:sp>
        <p:nvSpPr>
          <p:cNvPr name="TextBox 7" id="7"/>
          <p:cNvSpPr txBox="true"/>
          <p:nvPr/>
        </p:nvSpPr>
        <p:spPr>
          <a:xfrm rot="0">
            <a:off x="0" y="476250"/>
            <a:ext cx="17259300" cy="1076325"/>
          </a:xfrm>
          <a:prstGeom prst="rect">
            <a:avLst/>
          </a:prstGeom>
        </p:spPr>
        <p:txBody>
          <a:bodyPr anchor="t" rtlCol="false" tIns="0" lIns="0" bIns="0" rIns="0">
            <a:spAutoFit/>
          </a:bodyPr>
          <a:lstStyle/>
          <a:p>
            <a:pPr algn="ctr" marL="0" indent="0" lvl="0">
              <a:lnSpc>
                <a:spcPts val="8400"/>
              </a:lnSpc>
            </a:pPr>
            <a:r>
              <a:rPr lang="en-US" sz="6000" spc="300" u="sng">
                <a:solidFill>
                  <a:srgbClr val="000000"/>
                </a:solidFill>
                <a:latin typeface="Helios Extended Bold"/>
              </a:rPr>
              <a:t>REAL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7785" y="389685"/>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9144000" y="5143500"/>
            <a:ext cx="8177552" cy="1241084"/>
          </a:xfrm>
          <a:custGeom>
            <a:avLst/>
            <a:gdLst/>
            <a:ahLst/>
            <a:cxnLst/>
            <a:rect r="r" b="b" t="t" l="l"/>
            <a:pathLst>
              <a:path h="1241084" w="8177552">
                <a:moveTo>
                  <a:pt x="0" y="0"/>
                </a:moveTo>
                <a:lnTo>
                  <a:pt x="8177552" y="0"/>
                </a:lnTo>
                <a:lnTo>
                  <a:pt x="8177552" y="1241084"/>
                </a:lnTo>
                <a:lnTo>
                  <a:pt x="0" y="1241084"/>
                </a:lnTo>
                <a:lnTo>
                  <a:pt x="0" y="0"/>
                </a:lnTo>
                <a:close/>
              </a:path>
            </a:pathLst>
          </a:custGeom>
          <a:blipFill>
            <a:blip r:embed="rId2"/>
            <a:stretch>
              <a:fillRect l="0" t="0" r="0" b="0"/>
            </a:stretch>
          </a:blipFill>
        </p:spPr>
      </p:sp>
      <p:sp>
        <p:nvSpPr>
          <p:cNvPr name="Freeform 6" id="6"/>
          <p:cNvSpPr/>
          <p:nvPr/>
        </p:nvSpPr>
        <p:spPr>
          <a:xfrm flipH="false" flipV="false" rot="0">
            <a:off x="427785" y="5143500"/>
            <a:ext cx="7156673" cy="1621434"/>
          </a:xfrm>
          <a:custGeom>
            <a:avLst/>
            <a:gdLst/>
            <a:ahLst/>
            <a:cxnLst/>
            <a:rect r="r" b="b" t="t" l="l"/>
            <a:pathLst>
              <a:path h="1621434" w="7156673">
                <a:moveTo>
                  <a:pt x="0" y="0"/>
                </a:moveTo>
                <a:lnTo>
                  <a:pt x="7156673" y="0"/>
                </a:lnTo>
                <a:lnTo>
                  <a:pt x="7156673" y="1621434"/>
                </a:lnTo>
                <a:lnTo>
                  <a:pt x="0" y="1621434"/>
                </a:lnTo>
                <a:lnTo>
                  <a:pt x="0" y="0"/>
                </a:lnTo>
                <a:close/>
              </a:path>
            </a:pathLst>
          </a:custGeom>
          <a:blipFill>
            <a:blip r:embed="rId3"/>
            <a:stretch>
              <a:fillRect l="0" t="0" r="0" b="0"/>
            </a:stretch>
          </a:blipFill>
        </p:spPr>
      </p:sp>
      <p:sp>
        <p:nvSpPr>
          <p:cNvPr name="Freeform 7" id="7"/>
          <p:cNvSpPr/>
          <p:nvPr/>
        </p:nvSpPr>
        <p:spPr>
          <a:xfrm flipH="false" flipV="false" rot="0">
            <a:off x="4006122" y="7565034"/>
            <a:ext cx="9626455" cy="2386724"/>
          </a:xfrm>
          <a:custGeom>
            <a:avLst/>
            <a:gdLst/>
            <a:ahLst/>
            <a:cxnLst/>
            <a:rect r="r" b="b" t="t" l="l"/>
            <a:pathLst>
              <a:path h="2386724" w="9626455">
                <a:moveTo>
                  <a:pt x="0" y="0"/>
                </a:moveTo>
                <a:lnTo>
                  <a:pt x="9626455" y="0"/>
                </a:lnTo>
                <a:lnTo>
                  <a:pt x="9626455" y="2386724"/>
                </a:lnTo>
                <a:lnTo>
                  <a:pt x="0" y="2386724"/>
                </a:lnTo>
                <a:lnTo>
                  <a:pt x="0" y="0"/>
                </a:lnTo>
                <a:close/>
              </a:path>
            </a:pathLst>
          </a:custGeom>
          <a:blipFill>
            <a:blip r:embed="rId4"/>
            <a:stretch>
              <a:fillRect l="0" t="0" r="0" b="0"/>
            </a:stretch>
          </a:blipFill>
        </p:spPr>
      </p:sp>
      <p:sp>
        <p:nvSpPr>
          <p:cNvPr name="TextBox 8" id="8"/>
          <p:cNvSpPr txBox="true"/>
          <p:nvPr/>
        </p:nvSpPr>
        <p:spPr>
          <a:xfrm rot="0">
            <a:off x="8759618" y="685800"/>
            <a:ext cx="8499682" cy="1076325"/>
          </a:xfrm>
          <a:prstGeom prst="rect">
            <a:avLst/>
          </a:prstGeom>
        </p:spPr>
        <p:txBody>
          <a:bodyPr anchor="t" rtlCol="false" tIns="0" lIns="0" bIns="0" rIns="0">
            <a:spAutoFit/>
          </a:bodyPr>
          <a:lstStyle/>
          <a:p>
            <a:pPr algn="ctr" marL="0" indent="0" lvl="0">
              <a:lnSpc>
                <a:spcPts val="8400"/>
              </a:lnSpc>
            </a:pPr>
            <a:r>
              <a:rPr lang="en-US" sz="6000" spc="300" u="sng">
                <a:solidFill>
                  <a:srgbClr val="000000"/>
                </a:solidFill>
                <a:latin typeface="Helios Extended Bold"/>
              </a:rPr>
              <a:t>REAL</a:t>
            </a:r>
          </a:p>
        </p:txBody>
      </p:sp>
      <p:sp>
        <p:nvSpPr>
          <p:cNvPr name="TextBox 9" id="9"/>
          <p:cNvSpPr txBox="true"/>
          <p:nvPr/>
        </p:nvSpPr>
        <p:spPr>
          <a:xfrm rot="0">
            <a:off x="421861" y="676275"/>
            <a:ext cx="8499682" cy="1076325"/>
          </a:xfrm>
          <a:prstGeom prst="rect">
            <a:avLst/>
          </a:prstGeom>
        </p:spPr>
        <p:txBody>
          <a:bodyPr anchor="t" rtlCol="false" tIns="0" lIns="0" bIns="0" rIns="0">
            <a:spAutoFit/>
          </a:bodyPr>
          <a:lstStyle/>
          <a:p>
            <a:pPr algn="ctr" marL="0" indent="0" lvl="0">
              <a:lnSpc>
                <a:spcPts val="8400"/>
              </a:lnSpc>
            </a:pPr>
            <a:r>
              <a:rPr lang="en-US" sz="6000" spc="300" u="sng">
                <a:solidFill>
                  <a:srgbClr val="000000"/>
                </a:solidFill>
                <a:latin typeface="Helios Extended Bold"/>
              </a:rPr>
              <a:t>IDEAL</a:t>
            </a:r>
          </a:p>
        </p:txBody>
      </p:sp>
      <p:sp>
        <p:nvSpPr>
          <p:cNvPr name="TextBox 10" id="10"/>
          <p:cNvSpPr txBox="true"/>
          <p:nvPr/>
        </p:nvSpPr>
        <p:spPr>
          <a:xfrm rot="0">
            <a:off x="198155" y="3642228"/>
            <a:ext cx="7386303" cy="705486"/>
          </a:xfrm>
          <a:prstGeom prst="rect">
            <a:avLst/>
          </a:prstGeom>
        </p:spPr>
        <p:txBody>
          <a:bodyPr anchor="t" rtlCol="false" tIns="0" lIns="0" bIns="0" rIns="0">
            <a:spAutoFit/>
          </a:bodyPr>
          <a:lstStyle/>
          <a:p>
            <a:pPr algn="ctr">
              <a:lnSpc>
                <a:spcPts val="5739"/>
              </a:lnSpc>
              <a:spcBef>
                <a:spcPct val="0"/>
              </a:spcBef>
            </a:pPr>
            <a:r>
              <a:rPr lang="en-US" sz="4099" spc="409" u="sng">
                <a:solidFill>
                  <a:srgbClr val="000000"/>
                </a:solidFill>
                <a:latin typeface="Lato"/>
              </a:rPr>
              <a:t>Line width</a:t>
            </a:r>
          </a:p>
        </p:txBody>
      </p:sp>
      <p:sp>
        <p:nvSpPr>
          <p:cNvPr name="TextBox 11" id="11"/>
          <p:cNvSpPr txBox="true"/>
          <p:nvPr/>
        </p:nvSpPr>
        <p:spPr>
          <a:xfrm rot="0">
            <a:off x="8921543" y="3651753"/>
            <a:ext cx="7799163" cy="679451"/>
          </a:xfrm>
          <a:prstGeom prst="rect">
            <a:avLst/>
          </a:prstGeom>
        </p:spPr>
        <p:txBody>
          <a:bodyPr anchor="t" rtlCol="false" tIns="0" lIns="0" bIns="0" rIns="0">
            <a:spAutoFit/>
          </a:bodyPr>
          <a:lstStyle/>
          <a:p>
            <a:pPr algn="ctr">
              <a:lnSpc>
                <a:spcPts val="5599"/>
              </a:lnSpc>
              <a:spcBef>
                <a:spcPct val="0"/>
              </a:spcBef>
            </a:pPr>
            <a:r>
              <a:rPr lang="en-US" sz="3999" spc="399" u="sng">
                <a:solidFill>
                  <a:srgbClr val="000000"/>
                </a:solidFill>
                <a:latin typeface="Lato"/>
              </a:rPr>
              <a:t>Line width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1287" y="1028700"/>
            <a:ext cx="13827947" cy="8720912"/>
          </a:xfrm>
          <a:custGeom>
            <a:avLst/>
            <a:gdLst/>
            <a:ahLst/>
            <a:cxnLst/>
            <a:rect r="r" b="b" t="t" l="l"/>
            <a:pathLst>
              <a:path h="8720912" w="13827947">
                <a:moveTo>
                  <a:pt x="0" y="0"/>
                </a:moveTo>
                <a:lnTo>
                  <a:pt x="13827947" y="0"/>
                </a:lnTo>
                <a:lnTo>
                  <a:pt x="13827947" y="8720912"/>
                </a:lnTo>
                <a:lnTo>
                  <a:pt x="0" y="8720912"/>
                </a:lnTo>
                <a:lnTo>
                  <a:pt x="0" y="0"/>
                </a:lnTo>
                <a:close/>
              </a:path>
            </a:pathLst>
          </a:custGeom>
          <a:blipFill>
            <a:blip r:embed="rId2"/>
            <a:stretch>
              <a:fillRect l="0" t="0" r="0" b="0"/>
            </a:stretch>
          </a:blipFill>
        </p:spPr>
      </p:sp>
      <p:sp>
        <p:nvSpPr>
          <p:cNvPr name="TextBox 3" id="3"/>
          <p:cNvSpPr txBox="true"/>
          <p:nvPr/>
        </p:nvSpPr>
        <p:spPr>
          <a:xfrm rot="0">
            <a:off x="0" y="-76200"/>
            <a:ext cx="18288000" cy="1384300"/>
          </a:xfrm>
          <a:prstGeom prst="rect">
            <a:avLst/>
          </a:prstGeom>
        </p:spPr>
        <p:txBody>
          <a:bodyPr anchor="t" rtlCol="false" tIns="0" lIns="0" bIns="0" rIns="0">
            <a:spAutoFit/>
          </a:bodyPr>
          <a:lstStyle/>
          <a:p>
            <a:pPr algn="ctr">
              <a:lnSpc>
                <a:spcPts val="5599"/>
              </a:lnSpc>
            </a:pPr>
            <a:r>
              <a:rPr lang="en-US" sz="3999" u="sng">
                <a:solidFill>
                  <a:srgbClr val="000000"/>
                </a:solidFill>
                <a:latin typeface="Canva Sans Bold"/>
              </a:rPr>
              <a:t>Plots Of Quantum Dots generated From finite Quantum Well of InAs  </a:t>
            </a:r>
          </a:p>
          <a:p>
            <a:pPr algn="ctr">
              <a:lnSpc>
                <a:spcPts val="5599"/>
              </a:lnSpc>
            </a:pP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010810" y="9258300"/>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81578" y="2015127"/>
            <a:ext cx="17682861" cy="9456920"/>
          </a:xfrm>
          <a:prstGeom prst="rect">
            <a:avLst/>
          </a:prstGeom>
        </p:spPr>
        <p:txBody>
          <a:bodyPr anchor="t" rtlCol="false" tIns="0" lIns="0" bIns="0" rIns="0">
            <a:spAutoFit/>
          </a:bodyPr>
          <a:lstStyle/>
          <a:p>
            <a:pPr algn="ctr">
              <a:lnSpc>
                <a:spcPts val="4900"/>
              </a:lnSpc>
              <a:spcBef>
                <a:spcPct val="0"/>
              </a:spcBef>
            </a:pPr>
            <a:r>
              <a:rPr lang="en-US" sz="3500" spc="350" u="sng">
                <a:solidFill>
                  <a:srgbClr val="000000"/>
                </a:solidFill>
                <a:latin typeface="Lato Bold"/>
              </a:rPr>
              <a:t>In the InGaAs quantum dot (QD) system, the mole fraction of indium (In) and gallium (Ga) is varied to change the properties of the QDs like :-</a:t>
            </a:r>
          </a:p>
          <a:p>
            <a:pPr algn="l">
              <a:lnSpc>
                <a:spcPts val="3654"/>
              </a:lnSpc>
            </a:pPr>
          </a:p>
          <a:p>
            <a:pPr algn="l" marL="712473" indent="-356237" lvl="1">
              <a:lnSpc>
                <a:spcPts val="4620"/>
              </a:lnSpc>
              <a:buFont typeface="Arial"/>
              <a:buChar char="•"/>
            </a:pPr>
            <a:r>
              <a:rPr lang="en-US" sz="3300" spc="330" u="sng">
                <a:solidFill>
                  <a:srgbClr val="000000"/>
                </a:solidFill>
                <a:latin typeface="Lato Bold"/>
              </a:rPr>
              <a:t>Bandgap</a:t>
            </a:r>
            <a:r>
              <a:rPr lang="en-US" sz="3300" spc="330">
                <a:solidFill>
                  <a:srgbClr val="000000"/>
                </a:solidFill>
                <a:latin typeface="Lato"/>
              </a:rPr>
              <a:t>:- The bandgap of a semiconductor is the energy difference between its valence and conduction bands. InGaAs is a direct bandgap material, meaning the minimum energy transition occurs between states with the same momentum. The bandgap energy of the InGaAs alloy can be tuned by varying the In mole fraction. Increasing the In mole fraction reduces the bandgap energy of the InGaAs alloy, allowing for emission at longer wavelengths .The bandgap of the QDs determines the emission wavelength, which is crucial for optoelectronic and photonic applications. As the In mole fraction (x) increases, the bandgap becomes smaller (redshifts) due to the weaker bond strength between In and As compared to Ga and As.</a:t>
            </a:r>
          </a:p>
          <a:p>
            <a:pPr algn="l">
              <a:lnSpc>
                <a:spcPts val="3654"/>
              </a:lnSpc>
              <a:spcBef>
                <a:spcPct val="0"/>
              </a:spcBef>
            </a:pPr>
          </a:p>
          <a:p>
            <a:pPr algn="l">
              <a:lnSpc>
                <a:spcPts val="3654"/>
              </a:lnSpc>
              <a:spcBef>
                <a:spcPct val="0"/>
              </a:spcBef>
            </a:pPr>
          </a:p>
          <a:p>
            <a:pPr algn="ctr">
              <a:lnSpc>
                <a:spcPts val="3654"/>
              </a:lnSpc>
              <a:spcBef>
                <a:spcPct val="0"/>
              </a:spcBef>
            </a:pPr>
          </a:p>
        </p:txBody>
      </p:sp>
      <p:sp>
        <p:nvSpPr>
          <p:cNvPr name="TextBox 6" id="6"/>
          <p:cNvSpPr txBox="true"/>
          <p:nvPr/>
        </p:nvSpPr>
        <p:spPr>
          <a:xfrm rot="0">
            <a:off x="302570" y="438150"/>
            <a:ext cx="17440878" cy="1098550"/>
          </a:xfrm>
          <a:prstGeom prst="rect">
            <a:avLst/>
          </a:prstGeom>
        </p:spPr>
        <p:txBody>
          <a:bodyPr anchor="t" rtlCol="false" tIns="0" lIns="0" bIns="0" rIns="0">
            <a:spAutoFit/>
          </a:bodyPr>
          <a:lstStyle/>
          <a:p>
            <a:pPr algn="ctr" marL="0" indent="0" lvl="0">
              <a:lnSpc>
                <a:spcPts val="4200"/>
              </a:lnSpc>
            </a:pPr>
            <a:r>
              <a:rPr lang="en-US" sz="3000" spc="150" u="sng">
                <a:solidFill>
                  <a:srgbClr val="000000"/>
                </a:solidFill>
                <a:latin typeface="Helios Extended Bold"/>
              </a:rPr>
              <a:t>Quantum Dot with varying In and GaAs composition in InGaAs Quantum Dot System </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33462" y="0"/>
            <a:ext cx="0" cy="3768928"/>
          </a:xfrm>
          <a:prstGeom prst="line">
            <a:avLst/>
          </a:prstGeom>
          <a:ln cap="flat" w="57150">
            <a:solidFill>
              <a:srgbClr val="4E6E81"/>
            </a:solidFill>
            <a:prstDash val="sysDash"/>
            <a:headEnd type="none" len="sm" w="sm"/>
            <a:tailEnd type="none" len="sm" w="sm"/>
          </a:ln>
        </p:spPr>
      </p:sp>
      <p:grpSp>
        <p:nvGrpSpPr>
          <p:cNvPr name="Group 3" id="3"/>
          <p:cNvGrpSpPr/>
          <p:nvPr/>
        </p:nvGrpSpPr>
        <p:grpSpPr>
          <a:xfrm rot="0">
            <a:off x="8001007" y="0"/>
            <a:ext cx="10286993" cy="10287000"/>
            <a:chOff x="0" y="0"/>
            <a:chExt cx="2709331" cy="2709333"/>
          </a:xfrm>
        </p:grpSpPr>
        <p:sp>
          <p:nvSpPr>
            <p:cNvPr name="Freeform 4" id="4"/>
            <p:cNvSpPr/>
            <p:nvPr/>
          </p:nvSpPr>
          <p:spPr>
            <a:xfrm flipH="false" flipV="false" rot="0">
              <a:off x="0" y="0"/>
              <a:ext cx="2709331" cy="2709333"/>
            </a:xfrm>
            <a:custGeom>
              <a:avLst/>
              <a:gdLst/>
              <a:ahLst/>
              <a:cxnLst/>
              <a:rect r="r" b="b" t="t" l="l"/>
              <a:pathLst>
                <a:path h="2709333" w="2709331">
                  <a:moveTo>
                    <a:pt x="0" y="0"/>
                  </a:moveTo>
                  <a:lnTo>
                    <a:pt x="2709331" y="0"/>
                  </a:lnTo>
                  <a:lnTo>
                    <a:pt x="2709331" y="2709333"/>
                  </a:lnTo>
                  <a:lnTo>
                    <a:pt x="0" y="2709333"/>
                  </a:lnTo>
                  <a:close/>
                </a:path>
              </a:pathLst>
            </a:custGeom>
            <a:solidFill>
              <a:srgbClr val="F2F1F1">
                <a:alpha val="80000"/>
              </a:srgbClr>
            </a:solidFill>
          </p:spPr>
        </p:sp>
        <p:sp>
          <p:nvSpPr>
            <p:cNvPr name="TextBox 5" id="5"/>
            <p:cNvSpPr txBox="true"/>
            <p:nvPr/>
          </p:nvSpPr>
          <p:spPr>
            <a:xfrm>
              <a:off x="0" y="-47625"/>
              <a:ext cx="2709331" cy="275695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04888" y="4021827"/>
            <a:ext cx="6996120" cy="747395"/>
          </a:xfrm>
          <a:prstGeom prst="rect">
            <a:avLst/>
          </a:prstGeom>
        </p:spPr>
        <p:txBody>
          <a:bodyPr anchor="t" rtlCol="false" tIns="0" lIns="0" bIns="0" rIns="0">
            <a:spAutoFit/>
          </a:bodyPr>
          <a:lstStyle/>
          <a:p>
            <a:pPr algn="l" marL="0" indent="0" lvl="0">
              <a:lnSpc>
                <a:spcPts val="5880"/>
              </a:lnSpc>
            </a:pPr>
            <a:r>
              <a:rPr lang="en-US" sz="4200" spc="210">
                <a:solidFill>
                  <a:srgbClr val="000000"/>
                </a:solidFill>
                <a:latin typeface="Helios Extended Bold"/>
              </a:rPr>
              <a:t> Quantum Dots</a:t>
            </a:r>
          </a:p>
        </p:txBody>
      </p:sp>
      <p:sp>
        <p:nvSpPr>
          <p:cNvPr name="TextBox 7" id="7"/>
          <p:cNvSpPr txBox="true"/>
          <p:nvPr/>
        </p:nvSpPr>
        <p:spPr>
          <a:xfrm rot="0">
            <a:off x="8001007" y="429917"/>
            <a:ext cx="10286993" cy="9526971"/>
          </a:xfrm>
          <a:prstGeom prst="rect">
            <a:avLst/>
          </a:prstGeom>
        </p:spPr>
        <p:txBody>
          <a:bodyPr anchor="t" rtlCol="false" tIns="0" lIns="0" bIns="0" rIns="0">
            <a:spAutoFit/>
          </a:bodyPr>
          <a:lstStyle/>
          <a:p>
            <a:pPr algn="l">
              <a:lnSpc>
                <a:spcPts val="4437"/>
              </a:lnSpc>
            </a:pPr>
            <a:r>
              <a:rPr lang="en-US" sz="2773" spc="277">
                <a:solidFill>
                  <a:srgbClr val="000000"/>
                </a:solidFill>
                <a:latin typeface="Lato"/>
              </a:rPr>
              <a:t>Recently much attention has been focused on zero-dimensional electron hole systems realizable by fabricating quantum dots froma semiconductor multiple quantum well layer structure.</a:t>
            </a:r>
          </a:p>
          <a:p>
            <a:pPr algn="l" marL="0" indent="0" lvl="0">
              <a:lnSpc>
                <a:spcPts val="4437"/>
              </a:lnSpc>
            </a:pPr>
            <a:r>
              <a:rPr lang="en-US" sz="2773" spc="277">
                <a:solidFill>
                  <a:srgbClr val="000000"/>
                </a:solidFill>
                <a:latin typeface="Lato"/>
              </a:rPr>
              <a:t>Quantum dots (QDs) are semiconductor nanoparticles that are usually between 1.5 and 10 nanometers in size. QDs have unique optical and electronic properties that depend on their size and composition. The size of a QD determines the wavelength of light it emits, and therefore the color it emits.Quantum dots which exist at nanometre scale has tunable optical and electrical properties due to their size at the nanometer scale and due to quantum confinement effects in these small structures..They are expected to replace traditional infrared photodetectors in a wider range of applications and are already used in optical communication, imaging, and biological monitoring.</a:t>
            </a:r>
          </a:p>
        </p:txBody>
      </p:sp>
      <p:grpSp>
        <p:nvGrpSpPr>
          <p:cNvPr name="Group 8" id="8"/>
          <p:cNvGrpSpPr/>
          <p:nvPr/>
        </p:nvGrpSpPr>
        <p:grpSpPr>
          <a:xfrm rot="0">
            <a:off x="17010810" y="1028700"/>
            <a:ext cx="248490" cy="2484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010810" y="9258300"/>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0" y="-66675"/>
            <a:ext cx="17682861" cy="11751809"/>
          </a:xfrm>
          <a:prstGeom prst="rect">
            <a:avLst/>
          </a:prstGeom>
        </p:spPr>
        <p:txBody>
          <a:bodyPr anchor="t" rtlCol="false" tIns="0" lIns="0" bIns="0" rIns="0">
            <a:spAutoFit/>
          </a:bodyPr>
          <a:lstStyle/>
          <a:p>
            <a:pPr algn="just" marL="734063" indent="-367031" lvl="1">
              <a:lnSpc>
                <a:spcPts val="4760"/>
              </a:lnSpc>
              <a:buFont typeface="Arial"/>
              <a:buChar char="•"/>
            </a:pPr>
            <a:r>
              <a:rPr lang="en-US" sz="3400" spc="340" u="sng">
                <a:solidFill>
                  <a:srgbClr val="000000"/>
                </a:solidFill>
                <a:latin typeface="Lato Bold"/>
              </a:rPr>
              <a:t>Quantum Confinement</a:t>
            </a:r>
            <a:r>
              <a:rPr lang="en-US" sz="3400" spc="340">
                <a:solidFill>
                  <a:srgbClr val="000000"/>
                </a:solidFill>
                <a:latin typeface="Lato Bold"/>
              </a:rPr>
              <a:t>:- </a:t>
            </a:r>
            <a:r>
              <a:rPr lang="en-US" sz="3400" spc="340">
                <a:solidFill>
                  <a:srgbClr val="000000"/>
                </a:solidFill>
                <a:latin typeface="Lato"/>
              </a:rPr>
              <a:t>InGaAs quantum dots are nanoscale semiconductor structures where electrons and holes (charge carriers) are confined in all three spatial dimensions.This confinement quantizes the energy levels available to the carriers, similar to an atom.The size and shape of the quantum dot, along with the In composition (x), determine the energy levels and the wavelength of light emitted or absorbed.A higher In content leads to a deeper confinement potential, resulting in stronger quantum confinement effects.</a:t>
            </a:r>
          </a:p>
          <a:p>
            <a:pPr algn="ctr">
              <a:lnSpc>
                <a:spcPts val="4760"/>
              </a:lnSpc>
            </a:pPr>
            <a:r>
              <a:rPr lang="en-US" sz="3400" spc="340" u="sng">
                <a:solidFill>
                  <a:srgbClr val="000000"/>
                </a:solidFill>
                <a:latin typeface="Lato Bold"/>
              </a:rPr>
              <a:t>InGaAs quantum dots with specific In compositions are important for various optoelectronic applications due to their tunable bandgap and ability to confine electrons and holes within the quantum dot region. </a:t>
            </a:r>
          </a:p>
          <a:p>
            <a:pPr algn="ctr">
              <a:lnSpc>
                <a:spcPts val="4760"/>
              </a:lnSpc>
            </a:pPr>
            <a:r>
              <a:rPr lang="en-US" sz="3400" spc="340" u="sng">
                <a:solidFill>
                  <a:srgbClr val="000000"/>
                </a:solidFill>
                <a:latin typeface="Lato Bold"/>
              </a:rPr>
              <a:t>These applications include:-</a:t>
            </a:r>
          </a:p>
          <a:p>
            <a:pPr algn="just" marL="734063" indent="-367031" lvl="1">
              <a:lnSpc>
                <a:spcPts val="4760"/>
              </a:lnSpc>
              <a:buFont typeface="Arial"/>
              <a:buChar char="•"/>
            </a:pPr>
            <a:r>
              <a:rPr lang="en-US" sz="3400" spc="340">
                <a:solidFill>
                  <a:srgbClr val="000000"/>
                </a:solidFill>
                <a:latin typeface="Lato"/>
              </a:rPr>
              <a:t>·</a:t>
            </a:r>
            <a:r>
              <a:rPr lang="en-US" sz="3400" spc="340">
                <a:solidFill>
                  <a:srgbClr val="000000"/>
                </a:solidFill>
                <a:latin typeface="Lato Bold"/>
              </a:rPr>
              <a:t>Infrared Detectors</a:t>
            </a:r>
            <a:r>
              <a:rPr lang="en-US" sz="3400" spc="340">
                <a:solidFill>
                  <a:srgbClr val="000000"/>
                </a:solidFill>
                <a:latin typeface="Lato"/>
              </a:rPr>
              <a:t>: InGaAs with higher In compositions (around 0.66) can be used for infrared (IR) detection due to its long-wavelength light absorption capability.It has potential applications in various optoelectronic devices due to its tunable bandgap and ability to manipulate light-matter interaction at the nanoscale.</a:t>
            </a:r>
          </a:p>
          <a:p>
            <a:pPr algn="just" marL="734063" indent="-367031" lvl="1">
              <a:lnSpc>
                <a:spcPts val="4760"/>
              </a:lnSpc>
              <a:buFont typeface="Arial"/>
              <a:buChar char="•"/>
            </a:pPr>
          </a:p>
          <a:p>
            <a:pPr algn="just">
              <a:lnSpc>
                <a:spcPts val="4760"/>
              </a:lnSpc>
            </a:pPr>
          </a:p>
          <a:p>
            <a:pPr algn="just">
              <a:lnSpc>
                <a:spcPts val="2814"/>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010810" y="9258300"/>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0" y="-66675"/>
            <a:ext cx="25724291" cy="10490200"/>
          </a:xfrm>
          <a:prstGeom prst="rect">
            <a:avLst/>
          </a:prstGeom>
        </p:spPr>
        <p:txBody>
          <a:bodyPr anchor="t" rtlCol="false" tIns="0" lIns="0" bIns="0" rIns="0">
            <a:spAutoFit/>
          </a:bodyPr>
          <a:lstStyle/>
          <a:p>
            <a:pPr algn="l" marL="647700" indent="-323850" lvl="1">
              <a:lnSpc>
                <a:spcPts val="4200"/>
              </a:lnSpc>
              <a:buFont typeface="Arial"/>
              <a:buChar char="•"/>
            </a:pPr>
            <a:r>
              <a:rPr lang="en-US" sz="3000" spc="300">
                <a:solidFill>
                  <a:srgbClr val="000000"/>
                </a:solidFill>
                <a:latin typeface="Lato Bold"/>
              </a:rPr>
              <a:t>Here we have taken Indium in 0.66 mole fraction and Gallium in 0.33 mole fraction </a:t>
            </a:r>
          </a:p>
          <a:p>
            <a:pPr algn="l">
              <a:lnSpc>
                <a:spcPts val="4200"/>
              </a:lnSpc>
            </a:pPr>
            <a:r>
              <a:rPr lang="en-US" sz="3000" spc="300">
                <a:solidFill>
                  <a:srgbClr val="000000"/>
                </a:solidFill>
                <a:latin typeface="Lato Bold"/>
              </a:rPr>
              <a:t>     for </a:t>
            </a:r>
            <a:r>
              <a:rPr lang="en-US" sz="3000" spc="300">
                <a:solidFill>
                  <a:srgbClr val="000000"/>
                </a:solidFill>
                <a:latin typeface="Lato Bold"/>
              </a:rPr>
              <a:t>calculation purpose.</a:t>
            </a:r>
          </a:p>
          <a:p>
            <a:pPr algn="just">
              <a:lnSpc>
                <a:spcPts val="4200"/>
              </a:lnSpc>
            </a:pPr>
          </a:p>
          <a:p>
            <a:pPr algn="just" marL="647700" indent="-323850" lvl="1">
              <a:lnSpc>
                <a:spcPts val="4200"/>
              </a:lnSpc>
              <a:buFont typeface="Arial"/>
              <a:buChar char="•"/>
            </a:pPr>
            <a:r>
              <a:rPr lang="en-US" sz="3000" spc="300">
                <a:solidFill>
                  <a:srgbClr val="000000"/>
                </a:solidFill>
                <a:latin typeface="Lato"/>
              </a:rPr>
              <a:t>The band gap(Eg) of In  Ga     As is determined from the empirical relation</a:t>
            </a:r>
          </a:p>
          <a:p>
            <a:pPr algn="just">
              <a:lnSpc>
                <a:spcPts val="4200"/>
              </a:lnSpc>
            </a:pPr>
            <a:r>
              <a:rPr lang="en-US" sz="3000" spc="300">
                <a:solidFill>
                  <a:srgbClr val="000000"/>
                </a:solidFill>
                <a:latin typeface="Lato"/>
              </a:rPr>
              <a:t>     Eg(InGaAs) = 1.516 − 1.214*x + 0.264*x*x.</a:t>
            </a:r>
          </a:p>
          <a:p>
            <a:pPr algn="just">
              <a:lnSpc>
                <a:spcPts val="4200"/>
              </a:lnSpc>
            </a:pPr>
            <a:r>
              <a:rPr lang="en-US" sz="3000" spc="300">
                <a:solidFill>
                  <a:srgbClr val="000000"/>
                </a:solidFill>
                <a:latin typeface="Lato"/>
              </a:rPr>
              <a:t>     where x is the concentration of indium. </a:t>
            </a:r>
          </a:p>
          <a:p>
            <a:pPr algn="just">
              <a:lnSpc>
                <a:spcPts val="4200"/>
              </a:lnSpc>
            </a:pPr>
          </a:p>
          <a:p>
            <a:pPr algn="just" marL="647700" indent="-323850" lvl="1">
              <a:lnSpc>
                <a:spcPts val="4200"/>
              </a:lnSpc>
              <a:buFont typeface="Arial"/>
              <a:buChar char="•"/>
            </a:pPr>
            <a:r>
              <a:rPr lang="en-US" sz="3000" spc="300">
                <a:solidFill>
                  <a:srgbClr val="000000"/>
                </a:solidFill>
                <a:latin typeface="Lato"/>
              </a:rPr>
              <a:t>The effective masses were taken to be 0.041m0 for electrons and 0.417m0 for holes</a:t>
            </a:r>
          </a:p>
          <a:p>
            <a:pPr algn="just">
              <a:lnSpc>
                <a:spcPts val="4200"/>
              </a:lnSpc>
            </a:pPr>
            <a:r>
              <a:rPr lang="en-US" sz="3000" spc="300">
                <a:solidFill>
                  <a:srgbClr val="000000"/>
                </a:solidFill>
                <a:latin typeface="Lato"/>
              </a:rPr>
              <a:t>     </a:t>
            </a:r>
            <a:r>
              <a:rPr lang="en-US" sz="3000" spc="300">
                <a:solidFill>
                  <a:srgbClr val="000000"/>
                </a:solidFill>
                <a:latin typeface="Lato"/>
              </a:rPr>
              <a:t>which were obtained through a linear extrapolation between the effective masses of </a:t>
            </a:r>
          </a:p>
          <a:p>
            <a:pPr algn="just">
              <a:lnSpc>
                <a:spcPts val="4200"/>
              </a:lnSpc>
            </a:pPr>
            <a:r>
              <a:rPr lang="en-US" sz="3000" spc="300">
                <a:solidFill>
                  <a:srgbClr val="000000"/>
                </a:solidFill>
                <a:latin typeface="Lato"/>
              </a:rPr>
              <a:t>     InAs and GaAs. </a:t>
            </a:r>
          </a:p>
          <a:p>
            <a:pPr algn="just">
              <a:lnSpc>
                <a:spcPts val="4200"/>
              </a:lnSpc>
            </a:pPr>
          </a:p>
          <a:p>
            <a:pPr algn="just" marL="647700" indent="-323850" lvl="1">
              <a:lnSpc>
                <a:spcPts val="4200"/>
              </a:lnSpc>
              <a:buFont typeface="Arial"/>
              <a:buChar char="•"/>
            </a:pPr>
            <a:r>
              <a:rPr lang="en-US" sz="3000" spc="300">
                <a:solidFill>
                  <a:srgbClr val="000000"/>
                </a:solidFill>
                <a:latin typeface="Lato"/>
              </a:rPr>
              <a:t>Eg(InGaAs) considered to be 0.830 eV.</a:t>
            </a:r>
          </a:p>
          <a:p>
            <a:pPr algn="just">
              <a:lnSpc>
                <a:spcPts val="4200"/>
              </a:lnSpc>
            </a:pPr>
          </a:p>
          <a:p>
            <a:pPr algn="just" marL="647700" indent="-323850" lvl="1">
              <a:lnSpc>
                <a:spcPts val="4200"/>
              </a:lnSpc>
              <a:buFont typeface="Arial"/>
              <a:buChar char="•"/>
            </a:pPr>
            <a:r>
              <a:rPr lang="en-US" sz="3000" spc="300">
                <a:solidFill>
                  <a:srgbClr val="000000"/>
                </a:solidFill>
                <a:latin typeface="Lato"/>
              </a:rPr>
              <a:t>The band offset ratio were </a:t>
            </a:r>
            <a:r>
              <a:rPr lang="en-US" sz="3000" spc="300">
                <a:solidFill>
                  <a:srgbClr val="000000"/>
                </a:solidFill>
                <a:latin typeface="Lato"/>
              </a:rPr>
              <a:t>considered to be 60:40, respectively.</a:t>
            </a:r>
          </a:p>
          <a:p>
            <a:pPr algn="just">
              <a:lnSpc>
                <a:spcPts val="4200"/>
              </a:lnSpc>
            </a:pPr>
            <a:r>
              <a:rPr lang="en-US" sz="3000" spc="300">
                <a:solidFill>
                  <a:srgbClr val="000000"/>
                </a:solidFill>
                <a:latin typeface="Lato"/>
              </a:rPr>
              <a:t> </a:t>
            </a:r>
          </a:p>
          <a:p>
            <a:pPr algn="just" marL="647700" indent="-323850" lvl="1">
              <a:lnSpc>
                <a:spcPts val="4200"/>
              </a:lnSpc>
              <a:buFont typeface="Arial"/>
              <a:buChar char="•"/>
            </a:pPr>
            <a:r>
              <a:rPr lang="en-US" sz="3000" spc="300">
                <a:solidFill>
                  <a:srgbClr val="000000"/>
                </a:solidFill>
                <a:latin typeface="Lato"/>
              </a:rPr>
              <a:t>For realistic dots, the well heights of the conduction and valance bands were </a:t>
            </a:r>
          </a:p>
          <a:p>
            <a:pPr algn="just">
              <a:lnSpc>
                <a:spcPts val="4200"/>
              </a:lnSpc>
            </a:pPr>
            <a:r>
              <a:rPr lang="en-US" sz="3000" spc="300">
                <a:solidFill>
                  <a:srgbClr val="000000"/>
                </a:solidFill>
                <a:latin typeface="Lato"/>
              </a:rPr>
              <a:t>     </a:t>
            </a:r>
            <a:r>
              <a:rPr lang="en-US" sz="3000" spc="300">
                <a:solidFill>
                  <a:srgbClr val="000000"/>
                </a:solidFill>
                <a:latin typeface="Lato"/>
              </a:rPr>
              <a:t>found to be 0.412 and 0.274 eV, respectively.</a:t>
            </a:r>
          </a:p>
          <a:p>
            <a:pPr algn="just">
              <a:lnSpc>
                <a:spcPts val="4200"/>
              </a:lnSpc>
            </a:pPr>
            <a:r>
              <a:rPr lang="en-US" sz="3000" spc="300">
                <a:solidFill>
                  <a:srgbClr val="000000"/>
                </a:solidFill>
                <a:latin typeface="Lato"/>
              </a:rPr>
              <a:t> </a:t>
            </a:r>
          </a:p>
          <a:p>
            <a:pPr algn="just" marL="647700" indent="-323850" lvl="1">
              <a:lnSpc>
                <a:spcPts val="4200"/>
              </a:lnSpc>
              <a:buFont typeface="Arial"/>
              <a:buChar char="•"/>
            </a:pPr>
            <a:r>
              <a:rPr lang="en-US" sz="3000" spc="300">
                <a:solidFill>
                  <a:srgbClr val="000000"/>
                </a:solidFill>
                <a:latin typeface="Lato"/>
              </a:rPr>
              <a:t>The average dot size was considered to be 9 nm.</a:t>
            </a:r>
          </a:p>
          <a:p>
            <a:pPr algn="ctr">
              <a:lnSpc>
                <a:spcPts val="2800"/>
              </a:lnSpc>
              <a:spcBef>
                <a:spcPct val="0"/>
              </a:spcBef>
            </a:pPr>
          </a:p>
        </p:txBody>
      </p:sp>
      <p:sp>
        <p:nvSpPr>
          <p:cNvPr name="TextBox 6" id="6"/>
          <p:cNvSpPr txBox="true"/>
          <p:nvPr/>
        </p:nvSpPr>
        <p:spPr>
          <a:xfrm rot="0">
            <a:off x="6099119" y="1725537"/>
            <a:ext cx="533202" cy="405765"/>
          </a:xfrm>
          <a:prstGeom prst="rect">
            <a:avLst/>
          </a:prstGeom>
        </p:spPr>
        <p:txBody>
          <a:bodyPr anchor="t" rtlCol="false" tIns="0" lIns="0" bIns="0" rIns="0">
            <a:spAutoFit/>
          </a:bodyPr>
          <a:lstStyle/>
          <a:p>
            <a:pPr algn="ctr">
              <a:lnSpc>
                <a:spcPts val="3359"/>
              </a:lnSpc>
              <a:spcBef>
                <a:spcPct val="0"/>
              </a:spcBef>
            </a:pPr>
            <a:r>
              <a:rPr lang="en-US" sz="2399" spc="239">
                <a:solidFill>
                  <a:srgbClr val="000000"/>
                </a:solidFill>
                <a:latin typeface="Lato"/>
              </a:rPr>
              <a:t>1-x</a:t>
            </a:r>
          </a:p>
        </p:txBody>
      </p:sp>
      <p:sp>
        <p:nvSpPr>
          <p:cNvPr name="TextBox 7" id="7"/>
          <p:cNvSpPr txBox="true"/>
          <p:nvPr/>
        </p:nvSpPr>
        <p:spPr>
          <a:xfrm rot="0">
            <a:off x="5278600" y="1725537"/>
            <a:ext cx="182265" cy="405765"/>
          </a:xfrm>
          <a:prstGeom prst="rect">
            <a:avLst/>
          </a:prstGeom>
        </p:spPr>
        <p:txBody>
          <a:bodyPr anchor="t" rtlCol="false" tIns="0" lIns="0" bIns="0" rIns="0">
            <a:spAutoFit/>
          </a:bodyPr>
          <a:lstStyle/>
          <a:p>
            <a:pPr algn="ctr">
              <a:lnSpc>
                <a:spcPts val="3359"/>
              </a:lnSpc>
              <a:spcBef>
                <a:spcPct val="0"/>
              </a:spcBef>
            </a:pPr>
            <a:r>
              <a:rPr lang="en-US" sz="2399" spc="239">
                <a:solidFill>
                  <a:srgbClr val="000000"/>
                </a:solidFill>
                <a:latin typeface="Lato"/>
              </a:rPr>
              <a:t>x</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3696"/>
            <a:ext cx="9833197" cy="8178105"/>
          </a:xfrm>
          <a:custGeom>
            <a:avLst/>
            <a:gdLst/>
            <a:ahLst/>
            <a:cxnLst/>
            <a:rect r="r" b="b" t="t" l="l"/>
            <a:pathLst>
              <a:path h="8178105" w="9833197">
                <a:moveTo>
                  <a:pt x="0" y="0"/>
                </a:moveTo>
                <a:lnTo>
                  <a:pt x="9833197" y="0"/>
                </a:lnTo>
                <a:lnTo>
                  <a:pt x="9833197" y="8178105"/>
                </a:lnTo>
                <a:lnTo>
                  <a:pt x="0" y="8178105"/>
                </a:lnTo>
                <a:lnTo>
                  <a:pt x="0" y="0"/>
                </a:lnTo>
                <a:close/>
              </a:path>
            </a:pathLst>
          </a:custGeom>
          <a:blipFill>
            <a:blip r:embed="rId2"/>
            <a:stretch>
              <a:fillRect l="0" t="0" r="0" b="0"/>
            </a:stretch>
          </a:blipFill>
        </p:spPr>
      </p:sp>
      <p:sp>
        <p:nvSpPr>
          <p:cNvPr name="Freeform 3" id="3"/>
          <p:cNvSpPr/>
          <p:nvPr/>
        </p:nvSpPr>
        <p:spPr>
          <a:xfrm flipH="false" flipV="false" rot="0">
            <a:off x="9139237" y="1060450"/>
            <a:ext cx="9359617" cy="7040131"/>
          </a:xfrm>
          <a:custGeom>
            <a:avLst/>
            <a:gdLst/>
            <a:ahLst/>
            <a:cxnLst/>
            <a:rect r="r" b="b" t="t" l="l"/>
            <a:pathLst>
              <a:path h="7040131" w="9359617">
                <a:moveTo>
                  <a:pt x="0" y="0"/>
                </a:moveTo>
                <a:lnTo>
                  <a:pt x="9359618" y="0"/>
                </a:lnTo>
                <a:lnTo>
                  <a:pt x="9359618" y="7040131"/>
                </a:lnTo>
                <a:lnTo>
                  <a:pt x="0" y="7040131"/>
                </a:lnTo>
                <a:lnTo>
                  <a:pt x="0" y="0"/>
                </a:lnTo>
                <a:close/>
              </a:path>
            </a:pathLst>
          </a:custGeom>
          <a:blipFill>
            <a:blip r:embed="rId3"/>
            <a:stretch>
              <a:fillRect l="0" t="0" r="0" b="0"/>
            </a:stretch>
          </a:blipFill>
        </p:spPr>
      </p:sp>
      <p:sp>
        <p:nvSpPr>
          <p:cNvPr name="TextBox 4" id="4"/>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5" id="5"/>
          <p:cNvSpPr txBox="true"/>
          <p:nvPr/>
        </p:nvSpPr>
        <p:spPr>
          <a:xfrm rot="0">
            <a:off x="0" y="-76200"/>
            <a:ext cx="18025190" cy="1384300"/>
          </a:xfrm>
          <a:prstGeom prst="rect">
            <a:avLst/>
          </a:prstGeom>
        </p:spPr>
        <p:txBody>
          <a:bodyPr anchor="t" rtlCol="false" tIns="0" lIns="0" bIns="0" rIns="0">
            <a:spAutoFit/>
          </a:bodyPr>
          <a:lstStyle/>
          <a:p>
            <a:pPr algn="ctr">
              <a:lnSpc>
                <a:spcPts val="5599"/>
              </a:lnSpc>
            </a:pPr>
            <a:r>
              <a:rPr lang="en-US" sz="3999" u="sng">
                <a:solidFill>
                  <a:srgbClr val="000000"/>
                </a:solidFill>
                <a:latin typeface="Canva Sans Bold"/>
              </a:rPr>
              <a:t>Plots Of Quantum Dots generated From finite Quantum Well of In0.66Ga33As  </a:t>
            </a:r>
          </a:p>
        </p:txBody>
      </p:sp>
      <p:sp>
        <p:nvSpPr>
          <p:cNvPr name="TextBox 6" id="6"/>
          <p:cNvSpPr txBox="true"/>
          <p:nvPr/>
        </p:nvSpPr>
        <p:spPr>
          <a:xfrm rot="0">
            <a:off x="1028700" y="8993505"/>
            <a:ext cx="5361829" cy="736074"/>
          </a:xfrm>
          <a:prstGeom prst="rect">
            <a:avLst/>
          </a:prstGeom>
        </p:spPr>
        <p:txBody>
          <a:bodyPr anchor="t" rtlCol="false" tIns="0" lIns="0" bIns="0" rIns="0">
            <a:spAutoFit/>
          </a:bodyPr>
          <a:lstStyle/>
          <a:p>
            <a:pPr algn="ctr">
              <a:lnSpc>
                <a:spcPts val="6101"/>
              </a:lnSpc>
              <a:spcBef>
                <a:spcPct val="0"/>
              </a:spcBef>
            </a:pPr>
            <a:r>
              <a:rPr lang="en-US" sz="4358" spc="435">
                <a:solidFill>
                  <a:srgbClr val="000000"/>
                </a:solidFill>
                <a:latin typeface="Lato"/>
              </a:rPr>
              <a:t> n^2=3,zeta=0.02</a:t>
            </a:r>
          </a:p>
        </p:txBody>
      </p:sp>
      <p:sp>
        <p:nvSpPr>
          <p:cNvPr name="TextBox 7" id="7"/>
          <p:cNvSpPr txBox="true"/>
          <p:nvPr/>
        </p:nvSpPr>
        <p:spPr>
          <a:xfrm rot="0">
            <a:off x="11728296" y="8993505"/>
            <a:ext cx="6025131" cy="736074"/>
          </a:xfrm>
          <a:prstGeom prst="rect">
            <a:avLst/>
          </a:prstGeom>
        </p:spPr>
        <p:txBody>
          <a:bodyPr anchor="t" rtlCol="false" tIns="0" lIns="0" bIns="0" rIns="0">
            <a:spAutoFit/>
          </a:bodyPr>
          <a:lstStyle/>
          <a:p>
            <a:pPr algn="ctr">
              <a:lnSpc>
                <a:spcPts val="6101"/>
              </a:lnSpc>
              <a:spcBef>
                <a:spcPct val="0"/>
              </a:spcBef>
            </a:pPr>
            <a:r>
              <a:rPr lang="en-US" sz="4358" spc="435">
                <a:solidFill>
                  <a:srgbClr val="000000"/>
                </a:solidFill>
                <a:latin typeface="Lato"/>
              </a:rPr>
              <a:t> n^2=6,zeta=0.02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28569" y="735532"/>
            <a:ext cx="11573594" cy="8815936"/>
          </a:xfrm>
          <a:custGeom>
            <a:avLst/>
            <a:gdLst/>
            <a:ahLst/>
            <a:cxnLst/>
            <a:rect r="r" b="b" t="t" l="l"/>
            <a:pathLst>
              <a:path h="8815936" w="11573594">
                <a:moveTo>
                  <a:pt x="0" y="0"/>
                </a:moveTo>
                <a:lnTo>
                  <a:pt x="11573594" y="0"/>
                </a:lnTo>
                <a:lnTo>
                  <a:pt x="11573594" y="8815936"/>
                </a:lnTo>
                <a:lnTo>
                  <a:pt x="0" y="8815936"/>
                </a:lnTo>
                <a:lnTo>
                  <a:pt x="0" y="0"/>
                </a:lnTo>
                <a:close/>
              </a:path>
            </a:pathLst>
          </a:custGeom>
          <a:blipFill>
            <a:blip r:embed="rId2"/>
            <a:stretch>
              <a:fillRect l="0" t="0" r="-1313" b="0"/>
            </a:stretch>
          </a:blipFill>
        </p:spPr>
      </p:sp>
      <p:sp>
        <p:nvSpPr>
          <p:cNvPr name="TextBox 3" id="3"/>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4" id="4"/>
          <p:cNvSpPr txBox="true"/>
          <p:nvPr/>
        </p:nvSpPr>
        <p:spPr>
          <a:xfrm rot="0">
            <a:off x="-225266" y="298450"/>
            <a:ext cx="18062734" cy="1384300"/>
          </a:xfrm>
          <a:prstGeom prst="rect">
            <a:avLst/>
          </a:prstGeom>
        </p:spPr>
        <p:txBody>
          <a:bodyPr anchor="t" rtlCol="false" tIns="0" lIns="0" bIns="0" rIns="0">
            <a:spAutoFit/>
          </a:bodyPr>
          <a:lstStyle/>
          <a:p>
            <a:pPr algn="ctr">
              <a:lnSpc>
                <a:spcPts val="5599"/>
              </a:lnSpc>
            </a:pPr>
            <a:r>
              <a:rPr lang="en-US" sz="3999" u="sng">
                <a:solidFill>
                  <a:srgbClr val="000000"/>
                </a:solidFill>
                <a:latin typeface="Canva Sans Bold"/>
              </a:rPr>
              <a:t>Plots Of Quantum Dots generated From finite Quantum Well of In0.66Ga33As  </a:t>
            </a:r>
          </a:p>
        </p:txBody>
      </p:sp>
      <p:sp>
        <p:nvSpPr>
          <p:cNvPr name="TextBox 5" id="5"/>
          <p:cNvSpPr txBox="true"/>
          <p:nvPr/>
        </p:nvSpPr>
        <p:spPr>
          <a:xfrm rot="0">
            <a:off x="347710" y="9403156"/>
            <a:ext cx="16351543" cy="697903"/>
          </a:xfrm>
          <a:prstGeom prst="rect">
            <a:avLst/>
          </a:prstGeom>
        </p:spPr>
        <p:txBody>
          <a:bodyPr anchor="t" rtlCol="false" tIns="0" lIns="0" bIns="0" rIns="0">
            <a:spAutoFit/>
          </a:bodyPr>
          <a:lstStyle/>
          <a:p>
            <a:pPr algn="ctr">
              <a:lnSpc>
                <a:spcPts val="5632"/>
              </a:lnSpc>
              <a:spcBef>
                <a:spcPct val="0"/>
              </a:spcBef>
            </a:pPr>
            <a:r>
              <a:rPr lang="en-US" sz="4023" spc="402">
                <a:solidFill>
                  <a:srgbClr val="000000"/>
                </a:solidFill>
                <a:latin typeface="Lato"/>
              </a:rPr>
              <a:t>Superposition plots for (For zeta=0.02)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45466" y="865251"/>
            <a:ext cx="10711671" cy="8222157"/>
          </a:xfrm>
          <a:custGeom>
            <a:avLst/>
            <a:gdLst/>
            <a:ahLst/>
            <a:cxnLst/>
            <a:rect r="r" b="b" t="t" l="l"/>
            <a:pathLst>
              <a:path h="8222157" w="10711671">
                <a:moveTo>
                  <a:pt x="0" y="0"/>
                </a:moveTo>
                <a:lnTo>
                  <a:pt x="10711671" y="0"/>
                </a:lnTo>
                <a:lnTo>
                  <a:pt x="10711671" y="8222156"/>
                </a:lnTo>
                <a:lnTo>
                  <a:pt x="0" y="8222156"/>
                </a:lnTo>
                <a:lnTo>
                  <a:pt x="0" y="0"/>
                </a:lnTo>
                <a:close/>
              </a:path>
            </a:pathLst>
          </a:custGeom>
          <a:blipFill>
            <a:blip r:embed="rId2"/>
            <a:stretch>
              <a:fillRect l="-2131" t="0" r="0" b="0"/>
            </a:stretch>
          </a:blipFill>
        </p:spPr>
      </p:sp>
      <p:sp>
        <p:nvSpPr>
          <p:cNvPr name="TextBox 3" id="3"/>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4" id="4"/>
          <p:cNvSpPr txBox="true"/>
          <p:nvPr/>
        </p:nvSpPr>
        <p:spPr>
          <a:xfrm rot="0">
            <a:off x="0" y="-76200"/>
            <a:ext cx="18288000" cy="1384300"/>
          </a:xfrm>
          <a:prstGeom prst="rect">
            <a:avLst/>
          </a:prstGeom>
        </p:spPr>
        <p:txBody>
          <a:bodyPr anchor="t" rtlCol="false" tIns="0" lIns="0" bIns="0" rIns="0">
            <a:spAutoFit/>
          </a:bodyPr>
          <a:lstStyle/>
          <a:p>
            <a:pPr algn="ctr">
              <a:lnSpc>
                <a:spcPts val="5599"/>
              </a:lnSpc>
            </a:pPr>
            <a:r>
              <a:rPr lang="en-US" sz="3999" u="sng">
                <a:solidFill>
                  <a:srgbClr val="000000"/>
                </a:solidFill>
                <a:latin typeface="Canva Sans Bold"/>
              </a:rPr>
              <a:t>Plots Of Quantum Dots generated From finite Quantum Well of In0.66Ga33As  </a:t>
            </a:r>
          </a:p>
        </p:txBody>
      </p:sp>
      <p:sp>
        <p:nvSpPr>
          <p:cNvPr name="TextBox 5" id="5"/>
          <p:cNvSpPr txBox="true"/>
          <p:nvPr/>
        </p:nvSpPr>
        <p:spPr>
          <a:xfrm rot="0">
            <a:off x="347710" y="9403156"/>
            <a:ext cx="16351543" cy="697903"/>
          </a:xfrm>
          <a:prstGeom prst="rect">
            <a:avLst/>
          </a:prstGeom>
        </p:spPr>
        <p:txBody>
          <a:bodyPr anchor="t" rtlCol="false" tIns="0" lIns="0" bIns="0" rIns="0">
            <a:spAutoFit/>
          </a:bodyPr>
          <a:lstStyle/>
          <a:p>
            <a:pPr algn="ctr">
              <a:lnSpc>
                <a:spcPts val="5632"/>
              </a:lnSpc>
              <a:spcBef>
                <a:spcPct val="0"/>
              </a:spcBef>
            </a:pPr>
            <a:r>
              <a:rPr lang="en-US" sz="4023" spc="402">
                <a:solidFill>
                  <a:srgbClr val="000000"/>
                </a:solidFill>
                <a:latin typeface="Lato"/>
              </a:rPr>
              <a:t>Superposition plots for (For zeta=0.05)</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3" id="3"/>
          <p:cNvSpPr txBox="true"/>
          <p:nvPr/>
        </p:nvSpPr>
        <p:spPr>
          <a:xfrm rot="0">
            <a:off x="5838935" y="-133350"/>
            <a:ext cx="4657824" cy="1193800"/>
          </a:xfrm>
          <a:prstGeom prst="rect">
            <a:avLst/>
          </a:prstGeom>
        </p:spPr>
        <p:txBody>
          <a:bodyPr anchor="t" rtlCol="false" tIns="0" lIns="0" bIns="0" rIns="0">
            <a:spAutoFit/>
          </a:bodyPr>
          <a:lstStyle/>
          <a:p>
            <a:pPr algn="ctr">
              <a:lnSpc>
                <a:spcPts val="9799"/>
              </a:lnSpc>
            </a:pPr>
            <a:r>
              <a:rPr lang="en-US" sz="6999" u="sng">
                <a:solidFill>
                  <a:srgbClr val="000000"/>
                </a:solidFill>
                <a:latin typeface="Canva Sans Bold"/>
              </a:rPr>
              <a:t>Line Width</a:t>
            </a:r>
          </a:p>
        </p:txBody>
      </p:sp>
      <p:sp>
        <p:nvSpPr>
          <p:cNvPr name="TextBox 4" id="4"/>
          <p:cNvSpPr txBox="true"/>
          <p:nvPr/>
        </p:nvSpPr>
        <p:spPr>
          <a:xfrm rot="0">
            <a:off x="-420280" y="1772920"/>
            <a:ext cx="18708280" cy="7023100"/>
          </a:xfrm>
          <a:prstGeom prst="rect">
            <a:avLst/>
          </a:prstGeom>
        </p:spPr>
        <p:txBody>
          <a:bodyPr anchor="t" rtlCol="false" tIns="0" lIns="0" bIns="0" rIns="0">
            <a:spAutoFit/>
          </a:bodyPr>
          <a:lstStyle/>
          <a:p>
            <a:pPr algn="l" marL="863599" indent="-431800" lvl="1">
              <a:lnSpc>
                <a:spcPts val="5599"/>
              </a:lnSpc>
              <a:buFont typeface="Arial"/>
              <a:buChar char="•"/>
            </a:pPr>
            <a:r>
              <a:rPr lang="en-US" sz="3999" spc="399">
                <a:solidFill>
                  <a:srgbClr val="000000"/>
                </a:solidFill>
                <a:latin typeface="Lato"/>
              </a:rPr>
              <a:t>Linewidth of n^2th absorption peak which is defined as e^(-0.5) of the maximum absorption.</a:t>
            </a:r>
          </a:p>
          <a:p>
            <a:pPr algn="l">
              <a:lnSpc>
                <a:spcPts val="5599"/>
              </a:lnSpc>
            </a:pPr>
          </a:p>
          <a:p>
            <a:pPr algn="l" marL="863599" indent="-431800" lvl="1">
              <a:lnSpc>
                <a:spcPts val="5599"/>
              </a:lnSpc>
              <a:buFont typeface="Arial"/>
              <a:buChar char="•"/>
            </a:pPr>
            <a:r>
              <a:rPr lang="en-US" sz="3999" spc="399">
                <a:solidFill>
                  <a:srgbClr val="000000"/>
                </a:solidFill>
                <a:latin typeface="Lato"/>
              </a:rPr>
              <a:t>This definition of linewidth is commonly used because it provides a consistent way to quantify the width of absorption peaks, regardless of their specific line shape (Gaussian, Lorentzian, or a combination). It is particularly useful when the peak shape is not perfectly described by a simple analytical function, as it allows for a direct comparison of linewidths between different peaks or spectra.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31028" y="1060450"/>
            <a:ext cx="11445427" cy="8589970"/>
          </a:xfrm>
          <a:custGeom>
            <a:avLst/>
            <a:gdLst/>
            <a:ahLst/>
            <a:cxnLst/>
            <a:rect r="r" b="b" t="t" l="l"/>
            <a:pathLst>
              <a:path h="8589970" w="11445427">
                <a:moveTo>
                  <a:pt x="0" y="0"/>
                </a:moveTo>
                <a:lnTo>
                  <a:pt x="11445427" y="0"/>
                </a:lnTo>
                <a:lnTo>
                  <a:pt x="11445427" y="8589970"/>
                </a:lnTo>
                <a:lnTo>
                  <a:pt x="0" y="8589970"/>
                </a:lnTo>
                <a:lnTo>
                  <a:pt x="0" y="0"/>
                </a:lnTo>
                <a:close/>
              </a:path>
            </a:pathLst>
          </a:custGeom>
          <a:blipFill>
            <a:blip r:embed="rId2"/>
            <a:stretch>
              <a:fillRect l="0" t="0" r="0" b="0"/>
            </a:stretch>
          </a:blipFill>
        </p:spPr>
      </p:sp>
      <p:sp>
        <p:nvSpPr>
          <p:cNvPr name="TextBox 3" id="3"/>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4" id="4"/>
          <p:cNvSpPr txBox="true"/>
          <p:nvPr/>
        </p:nvSpPr>
        <p:spPr>
          <a:xfrm rot="0">
            <a:off x="0" y="-76200"/>
            <a:ext cx="18288000" cy="3822700"/>
          </a:xfrm>
          <a:prstGeom prst="rect">
            <a:avLst/>
          </a:prstGeom>
        </p:spPr>
        <p:txBody>
          <a:bodyPr anchor="t" rtlCol="false" tIns="0" lIns="0" bIns="0" rIns="0">
            <a:spAutoFit/>
          </a:bodyPr>
          <a:lstStyle/>
          <a:p>
            <a:pPr algn="ctr">
              <a:lnSpc>
                <a:spcPts val="5599"/>
              </a:lnSpc>
            </a:pPr>
            <a:r>
              <a:rPr lang="en-US" sz="3999" u="sng">
                <a:solidFill>
                  <a:srgbClr val="000000"/>
                </a:solidFill>
                <a:latin typeface="Canva Sans Bold"/>
              </a:rPr>
              <a:t>Linewidth Plots Of Quantum Dots generated From finite Quantum Well of In0.66Ga33As  </a:t>
            </a:r>
            <a:r>
              <a:rPr lang="en-US" sz="3999">
                <a:solidFill>
                  <a:srgbClr val="000000"/>
                </a:solidFill>
                <a:latin typeface="Canva Sans Bold"/>
              </a:rPr>
              <a:t> </a:t>
            </a:r>
          </a:p>
          <a:p>
            <a:pPr algn="ctr">
              <a:lnSpc>
                <a:spcPts val="9799"/>
              </a:lnSpc>
            </a:pPr>
            <a:r>
              <a:rPr lang="en-US" sz="6999">
                <a:solidFill>
                  <a:srgbClr val="000000"/>
                </a:solidFill>
                <a:latin typeface="Canva Sans Bold"/>
              </a:rPr>
              <a:t> </a:t>
            </a:r>
          </a:p>
          <a:p>
            <a:pPr algn="ctr">
              <a:lnSpc>
                <a:spcPts val="9799"/>
              </a:lnSpc>
            </a:pPr>
            <a:r>
              <a:rPr lang="en-US" sz="6999">
                <a:solidFill>
                  <a:srgbClr val="000000"/>
                </a:solidFill>
                <a:latin typeface="Canva Sans Bold"/>
              </a:rPr>
              <a:t> </a:t>
            </a:r>
          </a:p>
        </p:txBody>
      </p:sp>
      <p:sp>
        <p:nvSpPr>
          <p:cNvPr name="TextBox 5" id="5"/>
          <p:cNvSpPr txBox="true"/>
          <p:nvPr/>
        </p:nvSpPr>
        <p:spPr>
          <a:xfrm rot="0">
            <a:off x="5132431" y="9716027"/>
            <a:ext cx="7210012" cy="570973"/>
          </a:xfrm>
          <a:prstGeom prst="rect">
            <a:avLst/>
          </a:prstGeom>
        </p:spPr>
        <p:txBody>
          <a:bodyPr anchor="t" rtlCol="false" tIns="0" lIns="0" bIns="0" rIns="0">
            <a:spAutoFit/>
          </a:bodyPr>
          <a:lstStyle/>
          <a:p>
            <a:pPr algn="ctr">
              <a:lnSpc>
                <a:spcPts val="4731"/>
              </a:lnSpc>
              <a:spcBef>
                <a:spcPct val="0"/>
              </a:spcBef>
            </a:pPr>
            <a:r>
              <a:rPr lang="en-US" sz="3379" spc="337">
                <a:solidFill>
                  <a:srgbClr val="000000"/>
                </a:solidFill>
                <a:latin typeface="Lato"/>
              </a:rPr>
              <a:t>(For zeta=0.02)</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00923" y="692817"/>
            <a:ext cx="11860781" cy="8901366"/>
          </a:xfrm>
          <a:custGeom>
            <a:avLst/>
            <a:gdLst/>
            <a:ahLst/>
            <a:cxnLst/>
            <a:rect r="r" b="b" t="t" l="l"/>
            <a:pathLst>
              <a:path h="8901366" w="11860781">
                <a:moveTo>
                  <a:pt x="0" y="0"/>
                </a:moveTo>
                <a:lnTo>
                  <a:pt x="11860781" y="0"/>
                </a:lnTo>
                <a:lnTo>
                  <a:pt x="11860781" y="8901366"/>
                </a:lnTo>
                <a:lnTo>
                  <a:pt x="0" y="8901366"/>
                </a:lnTo>
                <a:lnTo>
                  <a:pt x="0" y="0"/>
                </a:lnTo>
                <a:close/>
              </a:path>
            </a:pathLst>
          </a:custGeom>
          <a:blipFill>
            <a:blip r:embed="rId2"/>
            <a:stretch>
              <a:fillRect l="0" t="0" r="0" b="0"/>
            </a:stretch>
          </a:blipFill>
        </p:spPr>
      </p:sp>
      <p:sp>
        <p:nvSpPr>
          <p:cNvPr name="TextBox 3" id="3"/>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4" id="4"/>
          <p:cNvSpPr txBox="true"/>
          <p:nvPr/>
        </p:nvSpPr>
        <p:spPr>
          <a:xfrm rot="0">
            <a:off x="0" y="-76200"/>
            <a:ext cx="18288000" cy="1384300"/>
          </a:xfrm>
          <a:prstGeom prst="rect">
            <a:avLst/>
          </a:prstGeom>
        </p:spPr>
        <p:txBody>
          <a:bodyPr anchor="t" rtlCol="false" tIns="0" lIns="0" bIns="0" rIns="0">
            <a:spAutoFit/>
          </a:bodyPr>
          <a:lstStyle/>
          <a:p>
            <a:pPr algn="ctr">
              <a:lnSpc>
                <a:spcPts val="5599"/>
              </a:lnSpc>
            </a:pPr>
            <a:r>
              <a:rPr lang="en-US" sz="3999" u="sng">
                <a:solidFill>
                  <a:srgbClr val="000000"/>
                </a:solidFill>
                <a:latin typeface="Canva Sans Bold"/>
              </a:rPr>
              <a:t>Linewidth Plots Of Quantum Dots generated From finite Quantum Well of In0.66Ga33As</a:t>
            </a:r>
            <a:r>
              <a:rPr lang="en-US" sz="3999" u="sng">
                <a:solidFill>
                  <a:srgbClr val="000000"/>
                </a:solidFill>
                <a:latin typeface="Canva Sans Bold"/>
              </a:rPr>
              <a:t> </a:t>
            </a:r>
          </a:p>
        </p:txBody>
      </p:sp>
      <p:sp>
        <p:nvSpPr>
          <p:cNvPr name="TextBox 5" id="5"/>
          <p:cNvSpPr txBox="true"/>
          <p:nvPr/>
        </p:nvSpPr>
        <p:spPr>
          <a:xfrm rot="0">
            <a:off x="7154318" y="9583511"/>
            <a:ext cx="4153992" cy="679451"/>
          </a:xfrm>
          <a:prstGeom prst="rect">
            <a:avLst/>
          </a:prstGeom>
        </p:spPr>
        <p:txBody>
          <a:bodyPr anchor="t" rtlCol="false" tIns="0" lIns="0" bIns="0" rIns="0">
            <a:spAutoFit/>
          </a:bodyPr>
          <a:lstStyle/>
          <a:p>
            <a:pPr algn="ctr">
              <a:lnSpc>
                <a:spcPts val="5599"/>
              </a:lnSpc>
              <a:spcBef>
                <a:spcPct val="0"/>
              </a:spcBef>
            </a:pPr>
            <a:r>
              <a:rPr lang="en-US" sz="3999" spc="399">
                <a:solidFill>
                  <a:srgbClr val="000000"/>
                </a:solidFill>
                <a:latin typeface="Lato"/>
              </a:rPr>
              <a:t>(For zeta=0.05)</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3" id="3"/>
          <p:cNvSpPr txBox="true"/>
          <p:nvPr/>
        </p:nvSpPr>
        <p:spPr>
          <a:xfrm rot="0">
            <a:off x="6091993" y="-133350"/>
            <a:ext cx="4151709" cy="1193800"/>
          </a:xfrm>
          <a:prstGeom prst="rect">
            <a:avLst/>
          </a:prstGeom>
        </p:spPr>
        <p:txBody>
          <a:bodyPr anchor="t" rtlCol="false" tIns="0" lIns="0" bIns="0" rIns="0">
            <a:spAutoFit/>
          </a:bodyPr>
          <a:lstStyle/>
          <a:p>
            <a:pPr algn="ctr">
              <a:lnSpc>
                <a:spcPts val="9799"/>
              </a:lnSpc>
            </a:pPr>
            <a:r>
              <a:rPr lang="en-US" sz="6999" u="sng">
                <a:solidFill>
                  <a:srgbClr val="000000"/>
                </a:solidFill>
                <a:latin typeface="Canva Sans Bold"/>
              </a:rPr>
              <a:t>RESULTS </a:t>
            </a:r>
          </a:p>
        </p:txBody>
      </p:sp>
      <p:sp>
        <p:nvSpPr>
          <p:cNvPr name="TextBox 4" id="4"/>
          <p:cNvSpPr txBox="true"/>
          <p:nvPr/>
        </p:nvSpPr>
        <p:spPr>
          <a:xfrm rot="0">
            <a:off x="326765" y="5798820"/>
            <a:ext cx="17961235" cy="2124075"/>
          </a:xfrm>
          <a:prstGeom prst="rect">
            <a:avLst/>
          </a:prstGeom>
        </p:spPr>
        <p:txBody>
          <a:bodyPr anchor="t" rtlCol="false" tIns="0" lIns="0" bIns="0" rIns="0">
            <a:spAutoFit/>
          </a:bodyPr>
          <a:lstStyle/>
          <a:p>
            <a:pPr algn="l" marL="647700" indent="-323850" lvl="1">
              <a:lnSpc>
                <a:spcPts val="4200"/>
              </a:lnSpc>
              <a:buFont typeface="Arial"/>
              <a:buChar char="•"/>
            </a:pPr>
            <a:r>
              <a:rPr lang="en-US" sz="3000" spc="300">
                <a:solidFill>
                  <a:srgbClr val="000000"/>
                </a:solidFill>
                <a:latin typeface="Lato"/>
              </a:rPr>
              <a:t>As zeta increases, the resolvability </a:t>
            </a:r>
            <a:r>
              <a:rPr lang="en-US" sz="3000" spc="300">
                <a:solidFill>
                  <a:srgbClr val="000000"/>
                </a:solidFill>
                <a:latin typeface="Lato"/>
              </a:rPr>
              <a:t>decreases. It should be noted at this juncture that for the In0.66Ga0.33As/GaAs QD system the curves could not be extended beyond a certain energy (1.302 eV)since the confinement energies exceeded the height of the well and only the lowest two transitions could be observed</a:t>
            </a:r>
          </a:p>
        </p:txBody>
      </p:sp>
      <p:sp>
        <p:nvSpPr>
          <p:cNvPr name="TextBox 5" id="5"/>
          <p:cNvSpPr txBox="true"/>
          <p:nvPr/>
        </p:nvSpPr>
        <p:spPr>
          <a:xfrm rot="0">
            <a:off x="326765" y="8453437"/>
            <a:ext cx="18288000" cy="1552576"/>
          </a:xfrm>
          <a:prstGeom prst="rect">
            <a:avLst/>
          </a:prstGeom>
        </p:spPr>
        <p:txBody>
          <a:bodyPr anchor="t" rtlCol="false" tIns="0" lIns="0" bIns="0" rIns="0">
            <a:spAutoFit/>
          </a:bodyPr>
          <a:lstStyle/>
          <a:p>
            <a:pPr algn="l" marL="647695" indent="-323848" lvl="1">
              <a:lnSpc>
                <a:spcPts val="4199"/>
              </a:lnSpc>
              <a:buFont typeface="Arial"/>
              <a:buChar char="•"/>
            </a:pPr>
            <a:r>
              <a:rPr lang="en-US" sz="2999" spc="299">
                <a:solidFill>
                  <a:srgbClr val="000000"/>
                </a:solidFill>
                <a:latin typeface="Lato"/>
              </a:rPr>
              <a:t>It is observed that for realistic dots, there is a redshift of </a:t>
            </a:r>
            <a:r>
              <a:rPr lang="en-US" sz="2999" spc="299">
                <a:solidFill>
                  <a:srgbClr val="000000"/>
                </a:solidFill>
                <a:latin typeface="Lato"/>
              </a:rPr>
              <a:t>the absorption peaks and there is a decrease in the linewidth as compared to the ideal QD system for the same size deviation.</a:t>
            </a:r>
          </a:p>
        </p:txBody>
      </p:sp>
      <p:sp>
        <p:nvSpPr>
          <p:cNvPr name="TextBox 6" id="6"/>
          <p:cNvSpPr txBox="true"/>
          <p:nvPr/>
        </p:nvSpPr>
        <p:spPr>
          <a:xfrm rot="0">
            <a:off x="326765" y="1545706"/>
            <a:ext cx="18288000" cy="2503170"/>
          </a:xfrm>
          <a:prstGeom prst="rect">
            <a:avLst/>
          </a:prstGeom>
        </p:spPr>
        <p:txBody>
          <a:bodyPr anchor="t" rtlCol="false" tIns="0" lIns="0" bIns="0" rIns="0">
            <a:spAutoFit/>
          </a:bodyPr>
          <a:lstStyle/>
          <a:p>
            <a:pPr algn="l" marL="647695" indent="-323848" lvl="1">
              <a:lnSpc>
                <a:spcPts val="4199"/>
              </a:lnSpc>
              <a:buFont typeface="Arial"/>
              <a:buChar char="•"/>
            </a:pPr>
            <a:r>
              <a:rPr lang="en-US" sz="2999" spc="299">
                <a:solidFill>
                  <a:srgbClr val="000000"/>
                </a:solidFill>
                <a:latin typeface="Lato"/>
              </a:rPr>
              <a:t>We can see that as ξ or degree of non-uniformity increases in quantum dot system,peak value starts decreasing and linewidth starts increasing. </a:t>
            </a:r>
          </a:p>
          <a:p>
            <a:pPr algn="l" marL="647695" indent="-323848" lvl="1">
              <a:lnSpc>
                <a:spcPts val="4199"/>
              </a:lnSpc>
              <a:buFont typeface="Arial"/>
              <a:buChar char="•"/>
            </a:pPr>
            <a:r>
              <a:rPr lang="en-US" sz="2999" spc="299">
                <a:solidFill>
                  <a:srgbClr val="000000"/>
                </a:solidFill>
                <a:latin typeface="Lato"/>
              </a:rPr>
              <a:t>As ξ or degree of non-uniformity increases, overlap between nearby peaks are expected.</a:t>
            </a:r>
          </a:p>
          <a:p>
            <a:pPr algn="ctr">
              <a:lnSpc>
                <a:spcPts val="3359"/>
              </a:lnSpc>
              <a:spcBef>
                <a:spcPct val="0"/>
              </a:spcBef>
            </a:pPr>
          </a:p>
        </p:txBody>
      </p:sp>
      <p:sp>
        <p:nvSpPr>
          <p:cNvPr name="TextBox 7" id="7"/>
          <p:cNvSpPr txBox="true"/>
          <p:nvPr/>
        </p:nvSpPr>
        <p:spPr>
          <a:xfrm rot="0">
            <a:off x="326765" y="3982201"/>
            <a:ext cx="17961235" cy="1590675"/>
          </a:xfrm>
          <a:prstGeom prst="rect">
            <a:avLst/>
          </a:prstGeom>
        </p:spPr>
        <p:txBody>
          <a:bodyPr anchor="t" rtlCol="false" tIns="0" lIns="0" bIns="0" rIns="0">
            <a:spAutoFit/>
          </a:bodyPr>
          <a:lstStyle/>
          <a:p>
            <a:pPr algn="l" marL="647700" indent="-323850" lvl="1">
              <a:lnSpc>
                <a:spcPts val="4200"/>
              </a:lnSpc>
              <a:buFont typeface="Arial"/>
              <a:buChar char="•"/>
            </a:pPr>
            <a:r>
              <a:rPr lang="en-US" sz="3000" spc="300">
                <a:solidFill>
                  <a:srgbClr val="000000"/>
                </a:solidFill>
                <a:latin typeface="Lato"/>
              </a:rPr>
              <a:t>In case of Quantum Dots From finite Quantum Well,relative absorption value decreases with increase in zeta and also as well height is finite so curve start to break after attaining a particular value of photon energy  </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3" id="3"/>
          <p:cNvSpPr txBox="true"/>
          <p:nvPr/>
        </p:nvSpPr>
        <p:spPr>
          <a:xfrm rot="0">
            <a:off x="5507743" y="-133350"/>
            <a:ext cx="5320209" cy="1193800"/>
          </a:xfrm>
          <a:prstGeom prst="rect">
            <a:avLst/>
          </a:prstGeom>
        </p:spPr>
        <p:txBody>
          <a:bodyPr anchor="t" rtlCol="false" tIns="0" lIns="0" bIns="0" rIns="0">
            <a:spAutoFit/>
          </a:bodyPr>
          <a:lstStyle/>
          <a:p>
            <a:pPr algn="ctr">
              <a:lnSpc>
                <a:spcPts val="9799"/>
              </a:lnSpc>
            </a:pPr>
            <a:r>
              <a:rPr lang="en-US" sz="6999" u="sng">
                <a:solidFill>
                  <a:srgbClr val="000000"/>
                </a:solidFill>
                <a:latin typeface="Canva Sans Bold"/>
              </a:rPr>
              <a:t>Conclusions</a:t>
            </a:r>
          </a:p>
        </p:txBody>
      </p:sp>
      <p:sp>
        <p:nvSpPr>
          <p:cNvPr name="TextBox 4" id="4"/>
          <p:cNvSpPr txBox="true"/>
          <p:nvPr/>
        </p:nvSpPr>
        <p:spPr>
          <a:xfrm rot="0">
            <a:off x="326765" y="3931243"/>
            <a:ext cx="17961235" cy="2794001"/>
          </a:xfrm>
          <a:prstGeom prst="rect">
            <a:avLst/>
          </a:prstGeom>
        </p:spPr>
        <p:txBody>
          <a:bodyPr anchor="t" rtlCol="false" tIns="0" lIns="0" bIns="0" rIns="0">
            <a:spAutoFit/>
          </a:bodyPr>
          <a:lstStyle/>
          <a:p>
            <a:pPr algn="l" marL="863595" indent="-431797" lvl="1">
              <a:lnSpc>
                <a:spcPts val="5599"/>
              </a:lnSpc>
              <a:buFont typeface="Arial"/>
              <a:buChar char="•"/>
            </a:pPr>
            <a:r>
              <a:rPr lang="en-US" sz="3999" spc="399">
                <a:solidFill>
                  <a:srgbClr val="000000"/>
                </a:solidFill>
                <a:latin typeface="Lato"/>
              </a:rPr>
              <a:t>The effects of size nonuniformity on the optical absorption spectra of few realistic QD </a:t>
            </a:r>
            <a:r>
              <a:rPr lang="en-US" sz="3999" spc="399">
                <a:solidFill>
                  <a:srgbClr val="000000"/>
                </a:solidFill>
                <a:latin typeface="Lato"/>
              </a:rPr>
              <a:t>systems were analyzed, and the results have been compared with ideal dots having infinite potentials at the boundaries.</a:t>
            </a:r>
          </a:p>
        </p:txBody>
      </p:sp>
      <p:sp>
        <p:nvSpPr>
          <p:cNvPr name="TextBox 5" id="5"/>
          <p:cNvSpPr txBox="true"/>
          <p:nvPr/>
        </p:nvSpPr>
        <p:spPr>
          <a:xfrm rot="0">
            <a:off x="326765" y="1451567"/>
            <a:ext cx="17961235" cy="2089151"/>
          </a:xfrm>
          <a:prstGeom prst="rect">
            <a:avLst/>
          </a:prstGeom>
        </p:spPr>
        <p:txBody>
          <a:bodyPr anchor="t" rtlCol="false" tIns="0" lIns="0" bIns="0" rIns="0">
            <a:spAutoFit/>
          </a:bodyPr>
          <a:lstStyle/>
          <a:p>
            <a:pPr algn="l" marL="863590" indent="-431795" lvl="1">
              <a:lnSpc>
                <a:spcPts val="5599"/>
              </a:lnSpc>
              <a:buFont typeface="Arial"/>
              <a:buChar char="•"/>
            </a:pPr>
            <a:r>
              <a:rPr lang="en-US" sz="3999" spc="399">
                <a:solidFill>
                  <a:srgbClr val="000000"/>
                </a:solidFill>
                <a:latin typeface="Lato"/>
              </a:rPr>
              <a:t>The effect of dot size variation on the resolvability of the absorption peaks is estinated in case of Quant Dots of  Infinite Quantum Well.</a:t>
            </a:r>
          </a:p>
        </p:txBody>
      </p:sp>
      <p:sp>
        <p:nvSpPr>
          <p:cNvPr name="TextBox 6" id="6"/>
          <p:cNvSpPr txBox="true"/>
          <p:nvPr/>
        </p:nvSpPr>
        <p:spPr>
          <a:xfrm rot="0">
            <a:off x="0" y="7591422"/>
            <a:ext cx="18288000" cy="1384300"/>
          </a:xfrm>
          <a:prstGeom prst="rect">
            <a:avLst/>
          </a:prstGeom>
        </p:spPr>
        <p:txBody>
          <a:bodyPr anchor="t" rtlCol="false" tIns="0" lIns="0" bIns="0" rIns="0">
            <a:spAutoFit/>
          </a:bodyPr>
          <a:lstStyle/>
          <a:p>
            <a:pPr algn="l" marL="863599" indent="-431800" lvl="1">
              <a:lnSpc>
                <a:spcPts val="5599"/>
              </a:lnSpc>
              <a:buFont typeface="Arial"/>
              <a:buChar char="•"/>
            </a:pPr>
            <a:r>
              <a:rPr lang="en-US" sz="3999" spc="399">
                <a:solidFill>
                  <a:srgbClr val="000000"/>
                </a:solidFill>
                <a:latin typeface="Lato"/>
              </a:rPr>
              <a:t> Variation   Of Linewidth with respect to average dot size about zeta or degree of nonuniformity in dot size is also estimated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7031" y="621924"/>
            <a:ext cx="16592269" cy="9258382"/>
          </a:xfrm>
          <a:custGeom>
            <a:avLst/>
            <a:gdLst/>
            <a:ahLst/>
            <a:cxnLst/>
            <a:rect r="r" b="b" t="t" l="l"/>
            <a:pathLst>
              <a:path h="9258382" w="16592269">
                <a:moveTo>
                  <a:pt x="0" y="0"/>
                </a:moveTo>
                <a:lnTo>
                  <a:pt x="16592269" y="0"/>
                </a:lnTo>
                <a:lnTo>
                  <a:pt x="16592269" y="9258382"/>
                </a:lnTo>
                <a:lnTo>
                  <a:pt x="0" y="9258382"/>
                </a:lnTo>
                <a:lnTo>
                  <a:pt x="0" y="0"/>
                </a:lnTo>
                <a:close/>
              </a:path>
            </a:pathLst>
          </a:custGeom>
          <a:blipFill>
            <a:blip r:embed="rId2"/>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3" id="3"/>
          <p:cNvSpPr txBox="true"/>
          <p:nvPr/>
        </p:nvSpPr>
        <p:spPr>
          <a:xfrm rot="0">
            <a:off x="5721956" y="-133350"/>
            <a:ext cx="4891782" cy="1193800"/>
          </a:xfrm>
          <a:prstGeom prst="rect">
            <a:avLst/>
          </a:prstGeom>
        </p:spPr>
        <p:txBody>
          <a:bodyPr anchor="t" rtlCol="false" tIns="0" lIns="0" bIns="0" rIns="0">
            <a:spAutoFit/>
          </a:bodyPr>
          <a:lstStyle/>
          <a:p>
            <a:pPr algn="ctr">
              <a:lnSpc>
                <a:spcPts val="9799"/>
              </a:lnSpc>
            </a:pPr>
            <a:r>
              <a:rPr lang="en-US" sz="6999" u="sng">
                <a:solidFill>
                  <a:srgbClr val="000000"/>
                </a:solidFill>
                <a:latin typeface="Canva Sans Bold"/>
              </a:rPr>
              <a:t>References</a:t>
            </a:r>
          </a:p>
        </p:txBody>
      </p:sp>
      <p:sp>
        <p:nvSpPr>
          <p:cNvPr name="TextBox 4" id="4"/>
          <p:cNvSpPr txBox="true"/>
          <p:nvPr/>
        </p:nvSpPr>
        <p:spPr>
          <a:xfrm rot="0">
            <a:off x="-4762" y="1245158"/>
            <a:ext cx="18292762" cy="8016875"/>
          </a:xfrm>
          <a:prstGeom prst="rect">
            <a:avLst/>
          </a:prstGeom>
        </p:spPr>
        <p:txBody>
          <a:bodyPr anchor="t" rtlCol="false" tIns="0" lIns="0" bIns="0" rIns="0">
            <a:spAutoFit/>
          </a:bodyPr>
          <a:lstStyle/>
          <a:p>
            <a:pPr algn="l" marL="669285" indent="-334642" lvl="1">
              <a:lnSpc>
                <a:spcPts val="4339"/>
              </a:lnSpc>
              <a:buFont typeface="Arial"/>
              <a:buChar char="•"/>
            </a:pPr>
            <a:r>
              <a:rPr lang="en-US" sz="3099" spc="309">
                <a:solidFill>
                  <a:srgbClr val="000000"/>
                </a:solidFill>
                <a:latin typeface="Lato"/>
              </a:rPr>
              <a:t>Effect of size non uniformity on absorption spectrum of a semiconductor quantum dot system, Wei-Yu Wu, J. N. Schulman, T. Y. Hsu, and Uzi Efron – 1987</a:t>
            </a:r>
          </a:p>
          <a:p>
            <a:pPr algn="l" marL="669285" indent="-334642" lvl="1">
              <a:lnSpc>
                <a:spcPts val="4339"/>
              </a:lnSpc>
              <a:buFont typeface="Arial"/>
              <a:buChar char="•"/>
            </a:pPr>
            <a:r>
              <a:rPr lang="en-US" sz="3099" spc="309">
                <a:solidFill>
                  <a:srgbClr val="000000"/>
                </a:solidFill>
                <a:latin typeface="Lato"/>
              </a:rPr>
              <a:t>Effects of a Gaussian size distribution on the absorption spectra of III-V semiconductor quantum dots, Subindu Kumar; Dipankar Biswas-2007</a:t>
            </a:r>
          </a:p>
          <a:p>
            <a:pPr algn="l" marL="669285" indent="-334642" lvl="1">
              <a:lnSpc>
                <a:spcPts val="4339"/>
              </a:lnSpc>
              <a:buFont typeface="Arial"/>
              <a:buChar char="•"/>
            </a:pPr>
            <a:r>
              <a:rPr lang="en-US" sz="3099" spc="309">
                <a:solidFill>
                  <a:srgbClr val="000000"/>
                </a:solidFill>
                <a:latin typeface="Lato"/>
              </a:rPr>
              <a:t>Semiconductor quantum dots: Technological progress and future challenges, F. Pelayo García De Arquer, Dmitri V. Talapin, I. Klimov, Yasuhiko Arakawa, Manfred Bayer, And Edward H. Sargent</a:t>
            </a:r>
          </a:p>
          <a:p>
            <a:pPr algn="l" marL="669285" indent="-334642" lvl="1">
              <a:lnSpc>
                <a:spcPts val="4339"/>
              </a:lnSpc>
              <a:buFont typeface="Arial"/>
              <a:buChar char="•"/>
            </a:pPr>
            <a:r>
              <a:rPr lang="en-US" sz="3099" spc="309">
                <a:solidFill>
                  <a:srgbClr val="000000"/>
                </a:solidFill>
                <a:latin typeface="Lato"/>
              </a:rPr>
              <a:t>H. C. Liu, M. Gao, J. McCaffrey, Z. R. Wasilewski, and S. Farad, Appl. Phys. Lett.https://doi.org/10.1063/1.1337649 78, 79 (2001).</a:t>
            </a:r>
          </a:p>
          <a:p>
            <a:pPr algn="l" marL="669285" indent="-334642" lvl="1">
              <a:lnSpc>
                <a:spcPts val="4339"/>
              </a:lnSpc>
              <a:buFont typeface="Arial"/>
              <a:buChar char="•"/>
            </a:pPr>
            <a:r>
              <a:rPr lang="en-US" sz="3099" spc="309">
                <a:solidFill>
                  <a:srgbClr val="000000"/>
                </a:solidFill>
                <a:latin typeface="Lato"/>
              </a:rPr>
              <a:t>Y. H. Kang, J. Park, U. H. Lee, and S. Hong, Appl. Phys. Lett.https://doi.org/10.1063/1.1555711 82, 1099 (2003).</a:t>
            </a:r>
          </a:p>
          <a:p>
            <a:pPr algn="l" marL="669285" indent="-334642" lvl="1">
              <a:lnSpc>
                <a:spcPts val="4339"/>
              </a:lnSpc>
              <a:buFont typeface="Arial"/>
              <a:buChar char="•"/>
            </a:pPr>
            <a:r>
              <a:rPr lang="en-US" sz="3099" spc="309">
                <a:solidFill>
                  <a:srgbClr val="000000"/>
                </a:solidFill>
                <a:latin typeface="Lato"/>
              </a:rPr>
              <a:t>J. Phillips, P. Bhattacharya, S. W. Kennerly, D. W. Beckman, and M. Dutta, IEEE J. Quantum Electron.https://doi.org/10.1109/3.766837 35, 936 (1999).</a:t>
            </a:r>
          </a:p>
          <a:p>
            <a:pPr algn="l" marL="669285" indent="-334642" lvl="1">
              <a:lnSpc>
                <a:spcPts val="4339"/>
              </a:lnSpc>
              <a:buFont typeface="Arial"/>
              <a:buChar char="•"/>
            </a:pPr>
            <a:r>
              <a:rPr lang="en-US" sz="3099" spc="309">
                <a:solidFill>
                  <a:srgbClr val="000000"/>
                </a:solidFill>
                <a:latin typeface="Lato"/>
              </a:rPr>
              <a:t>Wikipedia-Quantum Dots</a:t>
            </a:r>
          </a:p>
          <a:p>
            <a:pPr algn="ctr">
              <a:lnSpc>
                <a:spcPts val="335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44078" y="1326430"/>
            <a:ext cx="21203378" cy="7634140"/>
            <a:chOff x="0" y="0"/>
            <a:chExt cx="1128752" cy="406400"/>
          </a:xfrm>
        </p:grpSpPr>
        <p:sp>
          <p:nvSpPr>
            <p:cNvPr name="Freeform 3" id="3"/>
            <p:cNvSpPr/>
            <p:nvPr/>
          </p:nvSpPr>
          <p:spPr>
            <a:xfrm flipH="false" flipV="false" rot="0">
              <a:off x="0" y="0"/>
              <a:ext cx="1128752" cy="406400"/>
            </a:xfrm>
            <a:custGeom>
              <a:avLst/>
              <a:gdLst/>
              <a:ahLst/>
              <a:cxnLst/>
              <a:rect r="r" b="b" t="t" l="l"/>
              <a:pathLst>
                <a:path h="406400" w="1128752">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1128752" cy="45402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958126" y="3970422"/>
            <a:ext cx="12371749" cy="2060405"/>
          </a:xfrm>
          <a:prstGeom prst="rect">
            <a:avLst/>
          </a:prstGeom>
        </p:spPr>
        <p:txBody>
          <a:bodyPr anchor="t" rtlCol="false" tIns="0" lIns="0" bIns="0" rIns="0">
            <a:spAutoFit/>
          </a:bodyPr>
          <a:lstStyle/>
          <a:p>
            <a:pPr algn="ctr" marL="0" indent="0" lvl="0">
              <a:lnSpc>
                <a:spcPts val="16238"/>
              </a:lnSpc>
            </a:pPr>
            <a:r>
              <a:rPr lang="en-US" sz="11598" spc="579">
                <a:solidFill>
                  <a:srgbClr val="000000"/>
                </a:solidFill>
                <a:latin typeface="Helios Extended Bold"/>
              </a:rPr>
              <a:t>THANK YOU</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33462" y="0"/>
            <a:ext cx="0" cy="3768928"/>
          </a:xfrm>
          <a:prstGeom prst="line">
            <a:avLst/>
          </a:prstGeom>
          <a:ln cap="flat" w="57150">
            <a:solidFill>
              <a:srgbClr val="4E6E81"/>
            </a:solidFill>
            <a:prstDash val="sysDash"/>
            <a:headEnd type="none" len="sm" w="sm"/>
            <a:tailEnd type="none" len="sm" w="sm"/>
          </a:ln>
        </p:spPr>
      </p:sp>
      <p:grpSp>
        <p:nvGrpSpPr>
          <p:cNvPr name="Group 3" id="3"/>
          <p:cNvGrpSpPr/>
          <p:nvPr/>
        </p:nvGrpSpPr>
        <p:grpSpPr>
          <a:xfrm rot="0">
            <a:off x="8001007" y="0"/>
            <a:ext cx="10286993" cy="10287000"/>
            <a:chOff x="0" y="0"/>
            <a:chExt cx="2709331" cy="2709333"/>
          </a:xfrm>
        </p:grpSpPr>
        <p:sp>
          <p:nvSpPr>
            <p:cNvPr name="Freeform 4" id="4"/>
            <p:cNvSpPr/>
            <p:nvPr/>
          </p:nvSpPr>
          <p:spPr>
            <a:xfrm flipH="false" flipV="false" rot="0">
              <a:off x="0" y="0"/>
              <a:ext cx="2709331" cy="2709333"/>
            </a:xfrm>
            <a:custGeom>
              <a:avLst/>
              <a:gdLst/>
              <a:ahLst/>
              <a:cxnLst/>
              <a:rect r="r" b="b" t="t" l="l"/>
              <a:pathLst>
                <a:path h="2709333" w="2709331">
                  <a:moveTo>
                    <a:pt x="0" y="0"/>
                  </a:moveTo>
                  <a:lnTo>
                    <a:pt x="2709331" y="0"/>
                  </a:lnTo>
                  <a:lnTo>
                    <a:pt x="2709331" y="2709333"/>
                  </a:lnTo>
                  <a:lnTo>
                    <a:pt x="0" y="2709333"/>
                  </a:lnTo>
                  <a:close/>
                </a:path>
              </a:pathLst>
            </a:custGeom>
            <a:solidFill>
              <a:srgbClr val="F2F1F1">
                <a:alpha val="80000"/>
              </a:srgbClr>
            </a:solidFill>
          </p:spPr>
        </p:sp>
        <p:sp>
          <p:nvSpPr>
            <p:cNvPr name="TextBox 5" id="5"/>
            <p:cNvSpPr txBox="true"/>
            <p:nvPr/>
          </p:nvSpPr>
          <p:spPr>
            <a:xfrm>
              <a:off x="0" y="-47625"/>
              <a:ext cx="2709331" cy="275695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04888" y="4021827"/>
            <a:ext cx="6996120" cy="2245995"/>
          </a:xfrm>
          <a:prstGeom prst="rect">
            <a:avLst/>
          </a:prstGeom>
        </p:spPr>
        <p:txBody>
          <a:bodyPr anchor="t" rtlCol="false" tIns="0" lIns="0" bIns="0" rIns="0">
            <a:spAutoFit/>
          </a:bodyPr>
          <a:lstStyle/>
          <a:p>
            <a:pPr algn="l" marL="0" indent="0" lvl="0">
              <a:lnSpc>
                <a:spcPts val="5880"/>
              </a:lnSpc>
            </a:pPr>
            <a:r>
              <a:rPr lang="en-US" sz="4200" spc="210">
                <a:solidFill>
                  <a:srgbClr val="000000"/>
                </a:solidFill>
                <a:latin typeface="Helios Extended Bold"/>
              </a:rPr>
              <a:t>Absorption spectrum of Quantum Dots </a:t>
            </a:r>
          </a:p>
        </p:txBody>
      </p:sp>
      <p:grpSp>
        <p:nvGrpSpPr>
          <p:cNvPr name="Group 7" id="7"/>
          <p:cNvGrpSpPr/>
          <p:nvPr/>
        </p:nvGrpSpPr>
        <p:grpSpPr>
          <a:xfrm rot="0">
            <a:off x="17010810" y="1028700"/>
            <a:ext cx="248490" cy="2484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8001007" y="1210515"/>
            <a:ext cx="10286993" cy="7611076"/>
          </a:xfrm>
          <a:prstGeom prst="rect">
            <a:avLst/>
          </a:prstGeom>
        </p:spPr>
        <p:txBody>
          <a:bodyPr anchor="t" rtlCol="false" tIns="0" lIns="0" bIns="0" rIns="0">
            <a:spAutoFit/>
          </a:bodyPr>
          <a:lstStyle/>
          <a:p>
            <a:pPr algn="l">
              <a:lnSpc>
                <a:spcPts val="4365"/>
              </a:lnSpc>
              <a:spcBef>
                <a:spcPct val="0"/>
              </a:spcBef>
            </a:pPr>
            <a:r>
              <a:rPr lang="en-US" sz="3118" spc="311">
                <a:solidFill>
                  <a:srgbClr val="000000"/>
                </a:solidFill>
                <a:latin typeface="Lato"/>
              </a:rPr>
              <a:t>The absorption spectrum of  zero-dimensional carrier gas is expected to be a series of delta-function like discrete lines because of its absence of the density of states.But In many cases the spectra do not show the characteristic structure of a series of isolated absorption peaks as expected from a zero-dimensional electron-hole gas. This is mainly due to the broad distribution of quantum dot sizes or cluster sizes.Since the electronic energy levels in quantum dots are strongly dependent on their sizes, the shape of the absorption lines will be critically dependent on the degree of their size nonuniformity</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33462" y="0"/>
            <a:ext cx="0" cy="3768928"/>
          </a:xfrm>
          <a:prstGeom prst="line">
            <a:avLst/>
          </a:prstGeom>
          <a:ln cap="flat" w="57150">
            <a:solidFill>
              <a:srgbClr val="4E6E81"/>
            </a:solidFill>
            <a:prstDash val="sysDash"/>
            <a:headEnd type="none" len="sm" w="sm"/>
            <a:tailEnd type="none" len="sm" w="sm"/>
          </a:ln>
        </p:spPr>
      </p:sp>
      <p:grpSp>
        <p:nvGrpSpPr>
          <p:cNvPr name="Group 3" id="3"/>
          <p:cNvGrpSpPr/>
          <p:nvPr/>
        </p:nvGrpSpPr>
        <p:grpSpPr>
          <a:xfrm rot="0">
            <a:off x="8001007" y="0"/>
            <a:ext cx="10286993" cy="10287000"/>
            <a:chOff x="0" y="0"/>
            <a:chExt cx="2709331" cy="2709333"/>
          </a:xfrm>
        </p:grpSpPr>
        <p:sp>
          <p:nvSpPr>
            <p:cNvPr name="Freeform 4" id="4"/>
            <p:cNvSpPr/>
            <p:nvPr/>
          </p:nvSpPr>
          <p:spPr>
            <a:xfrm flipH="false" flipV="false" rot="0">
              <a:off x="0" y="0"/>
              <a:ext cx="2709331" cy="2709333"/>
            </a:xfrm>
            <a:custGeom>
              <a:avLst/>
              <a:gdLst/>
              <a:ahLst/>
              <a:cxnLst/>
              <a:rect r="r" b="b" t="t" l="l"/>
              <a:pathLst>
                <a:path h="2709333" w="2709331">
                  <a:moveTo>
                    <a:pt x="0" y="0"/>
                  </a:moveTo>
                  <a:lnTo>
                    <a:pt x="2709331" y="0"/>
                  </a:lnTo>
                  <a:lnTo>
                    <a:pt x="2709331" y="2709333"/>
                  </a:lnTo>
                  <a:lnTo>
                    <a:pt x="0" y="2709333"/>
                  </a:lnTo>
                  <a:close/>
                </a:path>
              </a:pathLst>
            </a:custGeom>
            <a:solidFill>
              <a:srgbClr val="F2F1F1">
                <a:alpha val="80000"/>
              </a:srgbClr>
            </a:solidFill>
          </p:spPr>
        </p:sp>
        <p:sp>
          <p:nvSpPr>
            <p:cNvPr name="TextBox 5" id="5"/>
            <p:cNvSpPr txBox="true"/>
            <p:nvPr/>
          </p:nvSpPr>
          <p:spPr>
            <a:xfrm>
              <a:off x="0" y="-47625"/>
              <a:ext cx="2709331" cy="275695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254001" y="4031352"/>
            <a:ext cx="7747007" cy="1863725"/>
          </a:xfrm>
          <a:prstGeom prst="rect">
            <a:avLst/>
          </a:prstGeom>
        </p:spPr>
        <p:txBody>
          <a:bodyPr anchor="t" rtlCol="false" tIns="0" lIns="0" bIns="0" rIns="0">
            <a:spAutoFit/>
          </a:bodyPr>
          <a:lstStyle/>
          <a:p>
            <a:pPr algn="l" marL="0" indent="0" lvl="0">
              <a:lnSpc>
                <a:spcPts val="4900"/>
              </a:lnSpc>
            </a:pPr>
            <a:r>
              <a:rPr lang="en-US" sz="3500" spc="175">
                <a:solidFill>
                  <a:srgbClr val="000000"/>
                </a:solidFill>
                <a:latin typeface="Helios Extended Bold"/>
              </a:rPr>
              <a:t>Quantum Dots Generated From Infinite Quantum Wells</a:t>
            </a:r>
          </a:p>
        </p:txBody>
      </p:sp>
      <p:grpSp>
        <p:nvGrpSpPr>
          <p:cNvPr name="Group 7" id="7"/>
          <p:cNvGrpSpPr/>
          <p:nvPr/>
        </p:nvGrpSpPr>
        <p:grpSpPr>
          <a:xfrm rot="0">
            <a:off x="17010810" y="1028700"/>
            <a:ext cx="248490" cy="2484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8001007" y="-66675"/>
            <a:ext cx="10286993" cy="10878336"/>
          </a:xfrm>
          <a:prstGeom prst="rect">
            <a:avLst/>
          </a:prstGeom>
        </p:spPr>
        <p:txBody>
          <a:bodyPr anchor="t" rtlCol="false" tIns="0" lIns="0" bIns="0" rIns="0">
            <a:spAutoFit/>
          </a:bodyPr>
          <a:lstStyle/>
          <a:p>
            <a:pPr algn="l">
              <a:lnSpc>
                <a:spcPts val="4365"/>
              </a:lnSpc>
            </a:pPr>
          </a:p>
          <a:p>
            <a:pPr algn="l">
              <a:lnSpc>
                <a:spcPts val="4365"/>
              </a:lnSpc>
            </a:pPr>
            <a:r>
              <a:rPr lang="en-US" sz="3118" spc="311">
                <a:solidFill>
                  <a:srgbClr val="000000"/>
                </a:solidFill>
                <a:latin typeface="Lato"/>
              </a:rPr>
              <a:t>In an infinite quantum well model, the energy levels of the confined particles (electrons or holes) are quantized and evenly spaced due to the assumption of an infinitely deep potential well.The wave functions of the confined particles are sinusoidal within the well and decay exponentially outside the well.Quantum Dots Generated from Infinite Quantum Well have infinite conduction band and infinite valence band height.The dots were approximated as cubic boxes having infinite potentials at the boundaries.Quantum dots generated from infinite quantum wells are often used in applications where precise control over the energy levels and strong confinement are crucial, such as in quantum computing, single-photon sources, and certain optoelectronic devices.</a:t>
            </a:r>
          </a:p>
          <a:p>
            <a:pPr algn="l">
              <a:lnSpc>
                <a:spcPts val="436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9994655" cy="7522859"/>
          </a:xfrm>
          <a:custGeom>
            <a:avLst/>
            <a:gdLst/>
            <a:ahLst/>
            <a:cxnLst/>
            <a:rect r="r" b="b" t="t" l="l"/>
            <a:pathLst>
              <a:path h="7522859" w="9994655">
                <a:moveTo>
                  <a:pt x="0" y="0"/>
                </a:moveTo>
                <a:lnTo>
                  <a:pt x="9994655" y="0"/>
                </a:lnTo>
                <a:lnTo>
                  <a:pt x="9994655" y="7522859"/>
                </a:lnTo>
                <a:lnTo>
                  <a:pt x="0" y="7522859"/>
                </a:lnTo>
                <a:lnTo>
                  <a:pt x="0" y="0"/>
                </a:lnTo>
                <a:close/>
              </a:path>
            </a:pathLst>
          </a:custGeom>
          <a:blipFill>
            <a:blip r:embed="rId2"/>
            <a:stretch>
              <a:fillRect l="0" t="0" r="0" b="0"/>
            </a:stretch>
          </a:blipFill>
        </p:spPr>
      </p:sp>
      <p:sp>
        <p:nvSpPr>
          <p:cNvPr name="Freeform 3" id="3"/>
          <p:cNvSpPr/>
          <p:nvPr/>
        </p:nvSpPr>
        <p:spPr>
          <a:xfrm flipH="false" flipV="false" rot="0">
            <a:off x="9087684" y="1227559"/>
            <a:ext cx="9472491" cy="7125141"/>
          </a:xfrm>
          <a:custGeom>
            <a:avLst/>
            <a:gdLst/>
            <a:ahLst/>
            <a:cxnLst/>
            <a:rect r="r" b="b" t="t" l="l"/>
            <a:pathLst>
              <a:path h="7125141" w="9472491">
                <a:moveTo>
                  <a:pt x="0" y="0"/>
                </a:moveTo>
                <a:lnTo>
                  <a:pt x="9472490" y="0"/>
                </a:lnTo>
                <a:lnTo>
                  <a:pt x="9472490" y="7125141"/>
                </a:lnTo>
                <a:lnTo>
                  <a:pt x="0" y="7125141"/>
                </a:lnTo>
                <a:lnTo>
                  <a:pt x="0" y="0"/>
                </a:lnTo>
                <a:close/>
              </a:path>
            </a:pathLst>
          </a:custGeom>
          <a:blipFill>
            <a:blip r:embed="rId3"/>
            <a:stretch>
              <a:fillRect l="0" t="0" r="0" b="0"/>
            </a:stretch>
          </a:blipFill>
        </p:spPr>
      </p:sp>
      <p:sp>
        <p:nvSpPr>
          <p:cNvPr name="TextBox 4" id="4"/>
          <p:cNvSpPr txBox="true"/>
          <p:nvPr/>
        </p:nvSpPr>
        <p:spPr>
          <a:xfrm rot="0">
            <a:off x="302056" y="345366"/>
            <a:ext cx="17571256" cy="679451"/>
          </a:xfrm>
          <a:prstGeom prst="rect">
            <a:avLst/>
          </a:prstGeom>
        </p:spPr>
        <p:txBody>
          <a:bodyPr anchor="t" rtlCol="false" tIns="0" lIns="0" bIns="0" rIns="0">
            <a:spAutoFit/>
          </a:bodyPr>
          <a:lstStyle/>
          <a:p>
            <a:pPr algn="ctr">
              <a:lnSpc>
                <a:spcPts val="5599"/>
              </a:lnSpc>
              <a:spcBef>
                <a:spcPct val="0"/>
              </a:spcBef>
            </a:pPr>
            <a:r>
              <a:rPr lang="en-US" sz="3999" spc="399" u="sng">
                <a:solidFill>
                  <a:srgbClr val="000000"/>
                </a:solidFill>
                <a:latin typeface="Lato Bold"/>
              </a:rPr>
              <a:t>Plots Of Quantum Dots generated From Infinite Quantum Well </a:t>
            </a:r>
          </a:p>
        </p:txBody>
      </p:sp>
      <p:sp>
        <p:nvSpPr>
          <p:cNvPr name="TextBox 5" id="5"/>
          <p:cNvSpPr txBox="true"/>
          <p:nvPr/>
        </p:nvSpPr>
        <p:spPr>
          <a:xfrm rot="0">
            <a:off x="0" y="9006205"/>
            <a:ext cx="18560174" cy="1280795"/>
          </a:xfrm>
          <a:prstGeom prst="rect">
            <a:avLst/>
          </a:prstGeom>
        </p:spPr>
        <p:txBody>
          <a:bodyPr anchor="t" rtlCol="false" tIns="0" lIns="0" bIns="0" rIns="0">
            <a:spAutoFit/>
          </a:bodyPr>
          <a:lstStyle/>
          <a:p>
            <a:pPr algn="l">
              <a:lnSpc>
                <a:spcPts val="3499"/>
              </a:lnSpc>
            </a:pPr>
            <a:r>
              <a:rPr lang="en-US" sz="2499" spc="249">
                <a:solidFill>
                  <a:srgbClr val="000000"/>
                </a:solidFill>
                <a:latin typeface="Lato"/>
              </a:rPr>
              <a:t>Above Figure (Fig 1 for n^2=3 lowest state,Fig 2 for n^2=6 First Excited state) shows that for a given transition, peak value decreases and linewidth increases rapidly as  or degree of non-uniformity increases.</a:t>
            </a:r>
          </a:p>
          <a:p>
            <a:pPr algn="ctr">
              <a:lnSpc>
                <a:spcPts val="33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2056" y="1710370"/>
            <a:ext cx="8703996" cy="6517684"/>
          </a:xfrm>
          <a:custGeom>
            <a:avLst/>
            <a:gdLst/>
            <a:ahLst/>
            <a:cxnLst/>
            <a:rect r="r" b="b" t="t" l="l"/>
            <a:pathLst>
              <a:path h="6517684" w="8703996">
                <a:moveTo>
                  <a:pt x="0" y="0"/>
                </a:moveTo>
                <a:lnTo>
                  <a:pt x="8703996" y="0"/>
                </a:lnTo>
                <a:lnTo>
                  <a:pt x="8703996" y="6517684"/>
                </a:lnTo>
                <a:lnTo>
                  <a:pt x="0" y="6517684"/>
                </a:lnTo>
                <a:lnTo>
                  <a:pt x="0" y="0"/>
                </a:lnTo>
                <a:close/>
              </a:path>
            </a:pathLst>
          </a:custGeom>
          <a:blipFill>
            <a:blip r:embed="rId2"/>
            <a:stretch>
              <a:fillRect l="0" t="0" r="0" b="0"/>
            </a:stretch>
          </a:blipFill>
        </p:spPr>
      </p:sp>
      <p:sp>
        <p:nvSpPr>
          <p:cNvPr name="Freeform 3" id="3"/>
          <p:cNvSpPr/>
          <p:nvPr/>
        </p:nvSpPr>
        <p:spPr>
          <a:xfrm flipH="false" flipV="false" rot="0">
            <a:off x="9144000" y="1670728"/>
            <a:ext cx="8729311" cy="6557326"/>
          </a:xfrm>
          <a:custGeom>
            <a:avLst/>
            <a:gdLst/>
            <a:ahLst/>
            <a:cxnLst/>
            <a:rect r="r" b="b" t="t" l="l"/>
            <a:pathLst>
              <a:path h="6557326" w="8729311">
                <a:moveTo>
                  <a:pt x="0" y="0"/>
                </a:moveTo>
                <a:lnTo>
                  <a:pt x="8729311" y="0"/>
                </a:lnTo>
                <a:lnTo>
                  <a:pt x="8729311" y="6557326"/>
                </a:lnTo>
                <a:lnTo>
                  <a:pt x="0" y="6557326"/>
                </a:lnTo>
                <a:lnTo>
                  <a:pt x="0" y="0"/>
                </a:lnTo>
                <a:close/>
              </a:path>
            </a:pathLst>
          </a:custGeom>
          <a:blipFill>
            <a:blip r:embed="rId3"/>
            <a:stretch>
              <a:fillRect l="0" t="0" r="0" b="0"/>
            </a:stretch>
          </a:blipFill>
        </p:spPr>
      </p:sp>
      <p:sp>
        <p:nvSpPr>
          <p:cNvPr name="TextBox 4" id="4"/>
          <p:cNvSpPr txBox="true"/>
          <p:nvPr/>
        </p:nvSpPr>
        <p:spPr>
          <a:xfrm rot="0">
            <a:off x="302056" y="345366"/>
            <a:ext cx="17571256" cy="679451"/>
          </a:xfrm>
          <a:prstGeom prst="rect">
            <a:avLst/>
          </a:prstGeom>
        </p:spPr>
        <p:txBody>
          <a:bodyPr anchor="t" rtlCol="false" tIns="0" lIns="0" bIns="0" rIns="0">
            <a:spAutoFit/>
          </a:bodyPr>
          <a:lstStyle/>
          <a:p>
            <a:pPr algn="ctr">
              <a:lnSpc>
                <a:spcPts val="5599"/>
              </a:lnSpc>
              <a:spcBef>
                <a:spcPct val="0"/>
              </a:spcBef>
            </a:pPr>
            <a:r>
              <a:rPr lang="en-US" sz="3999" spc="399" u="sng">
                <a:solidFill>
                  <a:srgbClr val="000000"/>
                </a:solidFill>
                <a:latin typeface="Lato Bold"/>
              </a:rPr>
              <a:t>Plots Of Quantum Dots generated From Infinite Quantum Well </a:t>
            </a:r>
          </a:p>
        </p:txBody>
      </p:sp>
      <p:sp>
        <p:nvSpPr>
          <p:cNvPr name="TextBox 5" id="5"/>
          <p:cNvSpPr txBox="true"/>
          <p:nvPr/>
        </p:nvSpPr>
        <p:spPr>
          <a:xfrm rot="0">
            <a:off x="2955280" y="8852535"/>
            <a:ext cx="3397548" cy="405765"/>
          </a:xfrm>
          <a:prstGeom prst="rect">
            <a:avLst/>
          </a:prstGeom>
        </p:spPr>
        <p:txBody>
          <a:bodyPr anchor="t" rtlCol="false" tIns="0" lIns="0" bIns="0" rIns="0">
            <a:spAutoFit/>
          </a:bodyPr>
          <a:lstStyle/>
          <a:p>
            <a:pPr algn="ctr">
              <a:lnSpc>
                <a:spcPts val="3359"/>
              </a:lnSpc>
              <a:spcBef>
                <a:spcPct val="0"/>
              </a:spcBef>
            </a:pPr>
            <a:r>
              <a:rPr lang="en-US" sz="2399" spc="239">
                <a:solidFill>
                  <a:srgbClr val="000000"/>
                </a:solidFill>
                <a:latin typeface="Lato"/>
              </a:rPr>
              <a:t> Figure 3 (zeta=0.02)</a:t>
            </a:r>
          </a:p>
        </p:txBody>
      </p:sp>
      <p:sp>
        <p:nvSpPr>
          <p:cNvPr name="TextBox 6" id="6"/>
          <p:cNvSpPr txBox="true"/>
          <p:nvPr/>
        </p:nvSpPr>
        <p:spPr>
          <a:xfrm rot="0">
            <a:off x="11864154" y="8673465"/>
            <a:ext cx="3289002" cy="824865"/>
          </a:xfrm>
          <a:prstGeom prst="rect">
            <a:avLst/>
          </a:prstGeom>
        </p:spPr>
        <p:txBody>
          <a:bodyPr anchor="t" rtlCol="false" tIns="0" lIns="0" bIns="0" rIns="0">
            <a:spAutoFit/>
          </a:bodyPr>
          <a:lstStyle/>
          <a:p>
            <a:pPr algn="ctr">
              <a:lnSpc>
                <a:spcPts val="3359"/>
              </a:lnSpc>
            </a:pPr>
            <a:r>
              <a:rPr lang="en-US" sz="2399" spc="239">
                <a:solidFill>
                  <a:srgbClr val="000000"/>
                </a:solidFill>
                <a:latin typeface="Lato"/>
              </a:rPr>
              <a:t>Figure 4 (zeta=0.05)</a:t>
            </a:r>
          </a:p>
          <a:p>
            <a:pPr algn="ctr">
              <a:lnSpc>
                <a:spcPts val="33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2056" y="1854664"/>
            <a:ext cx="8492420" cy="6373390"/>
          </a:xfrm>
          <a:custGeom>
            <a:avLst/>
            <a:gdLst/>
            <a:ahLst/>
            <a:cxnLst/>
            <a:rect r="r" b="b" t="t" l="l"/>
            <a:pathLst>
              <a:path h="6373390" w="8492420">
                <a:moveTo>
                  <a:pt x="0" y="0"/>
                </a:moveTo>
                <a:lnTo>
                  <a:pt x="8492419" y="0"/>
                </a:lnTo>
                <a:lnTo>
                  <a:pt x="8492419" y="6373390"/>
                </a:lnTo>
                <a:lnTo>
                  <a:pt x="0" y="6373390"/>
                </a:lnTo>
                <a:lnTo>
                  <a:pt x="0" y="0"/>
                </a:lnTo>
                <a:close/>
              </a:path>
            </a:pathLst>
          </a:custGeom>
          <a:blipFill>
            <a:blip r:embed="rId2"/>
            <a:stretch>
              <a:fillRect l="0" t="0" r="0" b="0"/>
            </a:stretch>
          </a:blipFill>
        </p:spPr>
      </p:sp>
      <p:sp>
        <p:nvSpPr>
          <p:cNvPr name="Freeform 3" id="3"/>
          <p:cNvSpPr/>
          <p:nvPr/>
        </p:nvSpPr>
        <p:spPr>
          <a:xfrm flipH="false" flipV="false" rot="0">
            <a:off x="9834939" y="2207665"/>
            <a:ext cx="7826837" cy="5870127"/>
          </a:xfrm>
          <a:custGeom>
            <a:avLst/>
            <a:gdLst/>
            <a:ahLst/>
            <a:cxnLst/>
            <a:rect r="r" b="b" t="t" l="l"/>
            <a:pathLst>
              <a:path h="5870127" w="7826837">
                <a:moveTo>
                  <a:pt x="0" y="0"/>
                </a:moveTo>
                <a:lnTo>
                  <a:pt x="7826836" y="0"/>
                </a:lnTo>
                <a:lnTo>
                  <a:pt x="7826836" y="5870128"/>
                </a:lnTo>
                <a:lnTo>
                  <a:pt x="0" y="5870128"/>
                </a:lnTo>
                <a:lnTo>
                  <a:pt x="0" y="0"/>
                </a:lnTo>
                <a:close/>
              </a:path>
            </a:pathLst>
          </a:custGeom>
          <a:blipFill>
            <a:blip r:embed="rId3"/>
            <a:stretch>
              <a:fillRect l="0" t="0" r="0" b="0"/>
            </a:stretch>
          </a:blipFill>
        </p:spPr>
      </p:sp>
      <p:sp>
        <p:nvSpPr>
          <p:cNvPr name="TextBox 4" id="4"/>
          <p:cNvSpPr txBox="true"/>
          <p:nvPr/>
        </p:nvSpPr>
        <p:spPr>
          <a:xfrm rot="0">
            <a:off x="302056" y="345366"/>
            <a:ext cx="17571256" cy="679451"/>
          </a:xfrm>
          <a:prstGeom prst="rect">
            <a:avLst/>
          </a:prstGeom>
        </p:spPr>
        <p:txBody>
          <a:bodyPr anchor="t" rtlCol="false" tIns="0" lIns="0" bIns="0" rIns="0">
            <a:spAutoFit/>
          </a:bodyPr>
          <a:lstStyle/>
          <a:p>
            <a:pPr algn="ctr">
              <a:lnSpc>
                <a:spcPts val="5599"/>
              </a:lnSpc>
              <a:spcBef>
                <a:spcPct val="0"/>
              </a:spcBef>
            </a:pPr>
            <a:r>
              <a:rPr lang="en-US" sz="3999" spc="399" u="sng">
                <a:solidFill>
                  <a:srgbClr val="000000"/>
                </a:solidFill>
                <a:latin typeface="Lato Bold"/>
              </a:rPr>
              <a:t>Plots Of Quantum Dots generated From Infinite Quantum Well </a:t>
            </a:r>
          </a:p>
        </p:txBody>
      </p:sp>
      <p:sp>
        <p:nvSpPr>
          <p:cNvPr name="TextBox 5" id="5"/>
          <p:cNvSpPr txBox="true"/>
          <p:nvPr/>
        </p:nvSpPr>
        <p:spPr>
          <a:xfrm rot="0">
            <a:off x="3058864" y="8852535"/>
            <a:ext cx="3190379" cy="405765"/>
          </a:xfrm>
          <a:prstGeom prst="rect">
            <a:avLst/>
          </a:prstGeom>
        </p:spPr>
        <p:txBody>
          <a:bodyPr anchor="t" rtlCol="false" tIns="0" lIns="0" bIns="0" rIns="0">
            <a:spAutoFit/>
          </a:bodyPr>
          <a:lstStyle/>
          <a:p>
            <a:pPr algn="ctr">
              <a:lnSpc>
                <a:spcPts val="3359"/>
              </a:lnSpc>
              <a:spcBef>
                <a:spcPct val="0"/>
              </a:spcBef>
            </a:pPr>
            <a:r>
              <a:rPr lang="en-US" sz="2399" spc="239">
                <a:solidFill>
                  <a:srgbClr val="000000"/>
                </a:solidFill>
                <a:latin typeface="Lato"/>
              </a:rPr>
              <a:t> Figure 5 (zeta=0.1)</a:t>
            </a:r>
          </a:p>
        </p:txBody>
      </p:sp>
      <p:sp>
        <p:nvSpPr>
          <p:cNvPr name="TextBox 6" id="6"/>
          <p:cNvSpPr txBox="true"/>
          <p:nvPr/>
        </p:nvSpPr>
        <p:spPr>
          <a:xfrm rot="0">
            <a:off x="11967739" y="8673465"/>
            <a:ext cx="3081834" cy="824865"/>
          </a:xfrm>
          <a:prstGeom prst="rect">
            <a:avLst/>
          </a:prstGeom>
        </p:spPr>
        <p:txBody>
          <a:bodyPr anchor="t" rtlCol="false" tIns="0" lIns="0" bIns="0" rIns="0">
            <a:spAutoFit/>
          </a:bodyPr>
          <a:lstStyle/>
          <a:p>
            <a:pPr algn="ctr">
              <a:lnSpc>
                <a:spcPts val="3359"/>
              </a:lnSpc>
            </a:pPr>
            <a:r>
              <a:rPr lang="en-US" sz="2399" spc="239">
                <a:solidFill>
                  <a:srgbClr val="000000"/>
                </a:solidFill>
                <a:latin typeface="Lato"/>
              </a:rPr>
              <a:t>Figure 6 (zeta=0.2)</a:t>
            </a:r>
          </a:p>
          <a:p>
            <a:pPr algn="ctr">
              <a:lnSpc>
                <a:spcPts val="33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33462" y="0"/>
            <a:ext cx="0" cy="3768928"/>
          </a:xfrm>
          <a:prstGeom prst="line">
            <a:avLst/>
          </a:prstGeom>
          <a:ln cap="flat" w="57150">
            <a:solidFill>
              <a:srgbClr val="4E6E81"/>
            </a:solidFill>
            <a:prstDash val="sysDash"/>
            <a:headEnd type="none" len="sm" w="sm"/>
            <a:tailEnd type="none" len="sm" w="sm"/>
          </a:ln>
        </p:spPr>
      </p:sp>
      <p:grpSp>
        <p:nvGrpSpPr>
          <p:cNvPr name="Group 3" id="3"/>
          <p:cNvGrpSpPr/>
          <p:nvPr/>
        </p:nvGrpSpPr>
        <p:grpSpPr>
          <a:xfrm rot="0">
            <a:off x="8001007" y="0"/>
            <a:ext cx="10286993" cy="10287000"/>
            <a:chOff x="0" y="0"/>
            <a:chExt cx="2709331" cy="2709333"/>
          </a:xfrm>
        </p:grpSpPr>
        <p:sp>
          <p:nvSpPr>
            <p:cNvPr name="Freeform 4" id="4"/>
            <p:cNvSpPr/>
            <p:nvPr/>
          </p:nvSpPr>
          <p:spPr>
            <a:xfrm flipH="false" flipV="false" rot="0">
              <a:off x="0" y="0"/>
              <a:ext cx="2709331" cy="2709333"/>
            </a:xfrm>
            <a:custGeom>
              <a:avLst/>
              <a:gdLst/>
              <a:ahLst/>
              <a:cxnLst/>
              <a:rect r="r" b="b" t="t" l="l"/>
              <a:pathLst>
                <a:path h="2709333" w="2709331">
                  <a:moveTo>
                    <a:pt x="0" y="0"/>
                  </a:moveTo>
                  <a:lnTo>
                    <a:pt x="2709331" y="0"/>
                  </a:lnTo>
                  <a:lnTo>
                    <a:pt x="2709331" y="2709333"/>
                  </a:lnTo>
                  <a:lnTo>
                    <a:pt x="0" y="2709333"/>
                  </a:lnTo>
                  <a:close/>
                </a:path>
              </a:pathLst>
            </a:custGeom>
            <a:solidFill>
              <a:srgbClr val="F2F1F1">
                <a:alpha val="80000"/>
              </a:srgbClr>
            </a:solidFill>
          </p:spPr>
        </p:sp>
        <p:sp>
          <p:nvSpPr>
            <p:cNvPr name="TextBox 5" id="5"/>
            <p:cNvSpPr txBox="true"/>
            <p:nvPr/>
          </p:nvSpPr>
          <p:spPr>
            <a:xfrm>
              <a:off x="0" y="-47625"/>
              <a:ext cx="2709331" cy="275695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254001" y="4031352"/>
            <a:ext cx="7747007" cy="1244600"/>
          </a:xfrm>
          <a:prstGeom prst="rect">
            <a:avLst/>
          </a:prstGeom>
        </p:spPr>
        <p:txBody>
          <a:bodyPr anchor="t" rtlCol="false" tIns="0" lIns="0" bIns="0" rIns="0">
            <a:spAutoFit/>
          </a:bodyPr>
          <a:lstStyle/>
          <a:p>
            <a:pPr algn="l" marL="0" indent="0" lvl="0">
              <a:lnSpc>
                <a:spcPts val="4900"/>
              </a:lnSpc>
            </a:pPr>
            <a:r>
              <a:rPr lang="en-US" sz="3500" spc="175" u="sng">
                <a:solidFill>
                  <a:srgbClr val="000000"/>
                </a:solidFill>
                <a:latin typeface="Helios Extended Bold"/>
              </a:rPr>
              <a:t>Quantum Dots Generated From finite Quantum Wells</a:t>
            </a:r>
          </a:p>
        </p:txBody>
      </p:sp>
      <p:grpSp>
        <p:nvGrpSpPr>
          <p:cNvPr name="Group 7" id="7"/>
          <p:cNvGrpSpPr/>
          <p:nvPr/>
        </p:nvGrpSpPr>
        <p:grpSpPr>
          <a:xfrm rot="0">
            <a:off x="17010810" y="1028700"/>
            <a:ext cx="248490" cy="2484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8001007" y="355149"/>
            <a:ext cx="10286993" cy="8700163"/>
          </a:xfrm>
          <a:prstGeom prst="rect">
            <a:avLst/>
          </a:prstGeom>
        </p:spPr>
        <p:txBody>
          <a:bodyPr anchor="t" rtlCol="false" tIns="0" lIns="0" bIns="0" rIns="0">
            <a:spAutoFit/>
          </a:bodyPr>
          <a:lstStyle/>
          <a:p>
            <a:pPr algn="l">
              <a:lnSpc>
                <a:spcPts val="4365"/>
              </a:lnSpc>
            </a:pPr>
            <a:r>
              <a:rPr lang="en-US" sz="3118" spc="311">
                <a:solidFill>
                  <a:srgbClr val="000000"/>
                </a:solidFill>
                <a:latin typeface="Lato"/>
              </a:rPr>
              <a:t>In a finite quantum well, the potential well has a finite depth, which leads to non-uniform spacing between the energy levels and the possibility of bound states outside the well.The wave functions exhibit more complex behavior, with penetration into the barrier regions and oscillations outside the well.Finite quantum well is just a simplified way of representing our complex problems. It has well defined boundaries, so its easier to solve mathematically. But in a realistic case nothing can have infinite potential.</a:t>
            </a:r>
          </a:p>
          <a:p>
            <a:pPr algn="l">
              <a:lnSpc>
                <a:spcPts val="4365"/>
              </a:lnSpc>
            </a:pPr>
            <a:r>
              <a:rPr lang="en-US" sz="3118" spc="311">
                <a:solidFill>
                  <a:srgbClr val="000000"/>
                </a:solidFill>
                <a:latin typeface="Lato"/>
              </a:rPr>
              <a:t>Finite potential well takes the more realistic situation of having a limited potential wall rather than having an infinite potential wall.</a:t>
            </a:r>
          </a:p>
          <a:p>
            <a:pPr algn="l">
              <a:lnSpc>
                <a:spcPts val="436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DAGEeMIGXjw</dc:identifier>
  <dcterms:modified xsi:type="dcterms:W3CDTF">2011-08-01T06:04:30Z</dcterms:modified>
  <cp:revision>1</cp:revision>
  <dc:title>quantum dots</dc:title>
</cp:coreProperties>
</file>